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  <p:sldMasterId id="2147483667" r:id="rId3"/>
  </p:sldMasterIdLst>
  <p:notesMasterIdLst>
    <p:notesMasterId r:id="rId69"/>
  </p:notesMasterIdLst>
  <p:sldIdLst>
    <p:sldId id="256" r:id="rId4"/>
    <p:sldId id="482" r:id="rId5"/>
    <p:sldId id="500" r:id="rId6"/>
    <p:sldId id="502" r:id="rId7"/>
    <p:sldId id="503" r:id="rId8"/>
    <p:sldId id="501" r:id="rId9"/>
    <p:sldId id="506" r:id="rId10"/>
    <p:sldId id="507" r:id="rId11"/>
    <p:sldId id="480" r:id="rId12"/>
    <p:sldId id="508" r:id="rId13"/>
    <p:sldId id="509" r:id="rId14"/>
    <p:sldId id="511" r:id="rId15"/>
    <p:sldId id="512" r:id="rId16"/>
    <p:sldId id="513" r:id="rId17"/>
    <p:sldId id="510" r:id="rId18"/>
    <p:sldId id="464" r:id="rId19"/>
    <p:sldId id="272" r:id="rId20"/>
    <p:sldId id="514" r:id="rId21"/>
    <p:sldId id="465" r:id="rId22"/>
    <p:sldId id="499" r:id="rId23"/>
    <p:sldId id="468" r:id="rId24"/>
    <p:sldId id="515" r:id="rId25"/>
    <p:sldId id="516" r:id="rId26"/>
    <p:sldId id="485" r:id="rId27"/>
    <p:sldId id="518" r:id="rId28"/>
    <p:sldId id="517" r:id="rId29"/>
    <p:sldId id="525" r:id="rId30"/>
    <p:sldId id="473" r:id="rId31"/>
    <p:sldId id="476" r:id="rId32"/>
    <p:sldId id="489" r:id="rId33"/>
    <p:sldId id="490" r:id="rId34"/>
    <p:sldId id="481" r:id="rId35"/>
    <p:sldId id="477" r:id="rId36"/>
    <p:sldId id="523" r:id="rId37"/>
    <p:sldId id="519" r:id="rId38"/>
    <p:sldId id="524" r:id="rId39"/>
    <p:sldId id="526" r:id="rId40"/>
    <p:sldId id="504" r:id="rId41"/>
    <p:sldId id="505" r:id="rId42"/>
    <p:sldId id="257" r:id="rId43"/>
    <p:sldId id="522" r:id="rId44"/>
    <p:sldId id="527" r:id="rId45"/>
    <p:sldId id="529" r:id="rId46"/>
    <p:sldId id="530" r:id="rId47"/>
    <p:sldId id="426" r:id="rId48"/>
    <p:sldId id="531" r:id="rId49"/>
    <p:sldId id="315" r:id="rId50"/>
    <p:sldId id="532" r:id="rId51"/>
    <p:sldId id="533" r:id="rId52"/>
    <p:sldId id="534" r:id="rId53"/>
    <p:sldId id="535" r:id="rId54"/>
    <p:sldId id="536" r:id="rId55"/>
    <p:sldId id="537" r:id="rId56"/>
    <p:sldId id="538" r:id="rId57"/>
    <p:sldId id="539" r:id="rId58"/>
    <p:sldId id="540" r:id="rId59"/>
    <p:sldId id="541" r:id="rId60"/>
    <p:sldId id="259" r:id="rId61"/>
    <p:sldId id="542" r:id="rId62"/>
    <p:sldId id="268" r:id="rId63"/>
    <p:sldId id="543" r:id="rId64"/>
    <p:sldId id="273" r:id="rId65"/>
    <p:sldId id="484" r:id="rId66"/>
    <p:sldId id="544" r:id="rId67"/>
    <p:sldId id="49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773B05E-99F0-4FC1-8FD3-12805A9E7FC7}">
          <p14:sldIdLst>
            <p14:sldId id="256"/>
            <p14:sldId id="482"/>
          </p14:sldIdLst>
        </p14:section>
        <p14:section name="Config &amp; Sizing" id="{11FD534F-DBDD-47D9-9D9C-2D3B9562BD5B}">
          <p14:sldIdLst>
            <p14:sldId id="500"/>
            <p14:sldId id="502"/>
            <p14:sldId id="503"/>
            <p14:sldId id="501"/>
            <p14:sldId id="506"/>
            <p14:sldId id="507"/>
          </p14:sldIdLst>
        </p14:section>
        <p14:section name="Sizing" id="{F27BD3B1-D406-4EE7-9B99-B011B65A0E48}">
          <p14:sldIdLst>
            <p14:sldId id="480"/>
            <p14:sldId id="508"/>
            <p14:sldId id="509"/>
            <p14:sldId id="511"/>
            <p14:sldId id="512"/>
            <p14:sldId id="513"/>
          </p14:sldIdLst>
        </p14:section>
        <p14:section name="Optimization" id="{31656046-FD67-421B-B567-73E6B89C9E7F}">
          <p14:sldIdLst>
            <p14:sldId id="510"/>
            <p14:sldId id="464"/>
            <p14:sldId id="272"/>
            <p14:sldId id="514"/>
            <p14:sldId id="465"/>
            <p14:sldId id="499"/>
            <p14:sldId id="468"/>
            <p14:sldId id="515"/>
            <p14:sldId id="516"/>
            <p14:sldId id="485"/>
            <p14:sldId id="518"/>
            <p14:sldId id="517"/>
            <p14:sldId id="525"/>
            <p14:sldId id="473"/>
            <p14:sldId id="476"/>
            <p14:sldId id="489"/>
            <p14:sldId id="490"/>
            <p14:sldId id="481"/>
            <p14:sldId id="477"/>
          </p14:sldIdLst>
        </p14:section>
        <p14:section name="AeroSandbox" id="{3DE0EF30-2CC1-4AF5-BB3F-DB3C2BD9859C}">
          <p14:sldIdLst>
            <p14:sldId id="523"/>
            <p14:sldId id="519"/>
            <p14:sldId id="524"/>
            <p14:sldId id="526"/>
            <p14:sldId id="504"/>
            <p14:sldId id="505"/>
            <p14:sldId id="257"/>
            <p14:sldId id="522"/>
          </p14:sldIdLst>
        </p14:section>
        <p14:section name="ASB Examples" id="{A65253CE-0D9A-441A-83B0-A7D343AB3BD4}">
          <p14:sldIdLst>
            <p14:sldId id="527"/>
            <p14:sldId id="529"/>
            <p14:sldId id="530"/>
            <p14:sldId id="426"/>
            <p14:sldId id="531"/>
            <p14:sldId id="315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259"/>
            <p14:sldId id="542"/>
            <p14:sldId id="268"/>
            <p14:sldId id="543"/>
            <p14:sldId id="273"/>
          </p14:sldIdLst>
        </p14:section>
        <p14:section name="Final Notes" id="{E73136E7-E1F0-4760-8D44-707163C9410F}">
          <p14:sldIdLst>
            <p14:sldId id="484"/>
            <p14:sldId id="544"/>
            <p14:sldId id="4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Sharpe" initials="" lastIdx="2" clrIdx="0"/>
  <p:cmAuthor id="2" name="Annick Dewal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7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568" y="1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684A79-1533-4F86-A18B-6D7D35FDE267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5DA75A-A6FE-4967-9C0A-341948A2BD0D}">
      <dgm:prSet phldrT="[Text]"/>
      <dgm:spPr/>
      <dgm:t>
        <a:bodyPr/>
        <a:lstStyle/>
        <a:p>
          <a:r>
            <a:rPr lang="en-US" dirty="0"/>
            <a:t>Conceptual</a:t>
          </a:r>
        </a:p>
      </dgm:t>
    </dgm:pt>
    <dgm:pt modelId="{3611D7DD-FA3B-45D3-ACEF-C851756F3203}" type="parTrans" cxnId="{DF931457-B092-4CA0-8925-D9F29E26060A}">
      <dgm:prSet/>
      <dgm:spPr/>
      <dgm:t>
        <a:bodyPr/>
        <a:lstStyle/>
        <a:p>
          <a:endParaRPr lang="en-US"/>
        </a:p>
      </dgm:t>
    </dgm:pt>
    <dgm:pt modelId="{8044E478-3600-4014-A3B9-E5D47F2506BD}" type="sibTrans" cxnId="{DF931457-B092-4CA0-8925-D9F29E26060A}">
      <dgm:prSet/>
      <dgm:spPr/>
      <dgm:t>
        <a:bodyPr/>
        <a:lstStyle/>
        <a:p>
          <a:endParaRPr lang="en-US"/>
        </a:p>
      </dgm:t>
    </dgm:pt>
    <dgm:pt modelId="{8A5D37A2-37F1-4F3C-AAC8-B1CB2393D3FC}">
      <dgm:prSet phldrT="[Text]"/>
      <dgm:spPr/>
      <dgm:t>
        <a:bodyPr/>
        <a:lstStyle/>
        <a:p>
          <a:r>
            <a:rPr lang="en-US" dirty="0"/>
            <a:t>Preliminary</a:t>
          </a:r>
        </a:p>
      </dgm:t>
    </dgm:pt>
    <dgm:pt modelId="{16AC9088-B4E6-488F-BFE6-F8C690CBB0DC}" type="parTrans" cxnId="{40CF9140-11B9-4A5C-BA39-A780E761876E}">
      <dgm:prSet/>
      <dgm:spPr/>
      <dgm:t>
        <a:bodyPr/>
        <a:lstStyle/>
        <a:p>
          <a:endParaRPr lang="en-US"/>
        </a:p>
      </dgm:t>
    </dgm:pt>
    <dgm:pt modelId="{7465F924-28E7-4FEF-8A2C-553B1318C10A}" type="sibTrans" cxnId="{40CF9140-11B9-4A5C-BA39-A780E761876E}">
      <dgm:prSet/>
      <dgm:spPr/>
      <dgm:t>
        <a:bodyPr/>
        <a:lstStyle/>
        <a:p>
          <a:endParaRPr lang="en-US"/>
        </a:p>
      </dgm:t>
    </dgm:pt>
    <dgm:pt modelId="{0BACAA05-89B3-4A19-A035-E007FDAA3AED}">
      <dgm:prSet phldrT="[Text]"/>
      <dgm:spPr/>
      <dgm:t>
        <a:bodyPr/>
        <a:lstStyle/>
        <a:p>
          <a:r>
            <a:rPr lang="en-US" dirty="0"/>
            <a:t>Detailed</a:t>
          </a:r>
        </a:p>
      </dgm:t>
    </dgm:pt>
    <dgm:pt modelId="{4E6D4FE9-6BE0-4D7C-A784-DFD0F3A4E0AF}" type="parTrans" cxnId="{E2ECFEB2-9B1C-43A6-8006-12563BD332C0}">
      <dgm:prSet/>
      <dgm:spPr/>
      <dgm:t>
        <a:bodyPr/>
        <a:lstStyle/>
        <a:p>
          <a:endParaRPr lang="en-US"/>
        </a:p>
      </dgm:t>
    </dgm:pt>
    <dgm:pt modelId="{E747B81B-5811-457A-9180-4A97E3636D42}" type="sibTrans" cxnId="{E2ECFEB2-9B1C-43A6-8006-12563BD332C0}">
      <dgm:prSet/>
      <dgm:spPr/>
      <dgm:t>
        <a:bodyPr/>
        <a:lstStyle/>
        <a:p>
          <a:endParaRPr lang="en-US"/>
        </a:p>
      </dgm:t>
    </dgm:pt>
    <dgm:pt modelId="{7BE08677-E02C-4FBD-B0F8-98A510DBFBA3}">
      <dgm:prSet phldrT="[Text]"/>
      <dgm:spPr/>
      <dgm:t>
        <a:bodyPr/>
        <a:lstStyle/>
        <a:p>
          <a:r>
            <a:rPr lang="en-US" dirty="0"/>
            <a:t>Configuration (concept selection)</a:t>
          </a:r>
        </a:p>
      </dgm:t>
    </dgm:pt>
    <dgm:pt modelId="{3B31D8B9-EA9E-47C5-AFD9-FB833E24A93D}" type="parTrans" cxnId="{FA0642F5-50EF-4AC4-B9AA-F49554F1C7A8}">
      <dgm:prSet/>
      <dgm:spPr/>
      <dgm:t>
        <a:bodyPr/>
        <a:lstStyle/>
        <a:p>
          <a:endParaRPr lang="en-US"/>
        </a:p>
      </dgm:t>
    </dgm:pt>
    <dgm:pt modelId="{8B1C764D-1FE5-48A8-963F-62D2222182BD}" type="sibTrans" cxnId="{FA0642F5-50EF-4AC4-B9AA-F49554F1C7A8}">
      <dgm:prSet/>
      <dgm:spPr/>
      <dgm:t>
        <a:bodyPr/>
        <a:lstStyle/>
        <a:p>
          <a:endParaRPr lang="en-US"/>
        </a:p>
      </dgm:t>
    </dgm:pt>
    <dgm:pt modelId="{4FA53CAE-619F-45F6-97FA-AB5E163A6227}">
      <dgm:prSet phldrT="[Text]"/>
      <dgm:spPr/>
      <dgm:t>
        <a:bodyPr/>
        <a:lstStyle/>
        <a:p>
          <a:r>
            <a:rPr lang="en-US" dirty="0"/>
            <a:t>Performance verification</a:t>
          </a:r>
        </a:p>
      </dgm:t>
    </dgm:pt>
    <dgm:pt modelId="{F8451811-2655-4C88-82A9-8B9097A132F9}" type="parTrans" cxnId="{9170D283-7D20-4330-99E1-1C42791E09E2}">
      <dgm:prSet/>
      <dgm:spPr/>
      <dgm:t>
        <a:bodyPr/>
        <a:lstStyle/>
        <a:p>
          <a:endParaRPr lang="en-US"/>
        </a:p>
      </dgm:t>
    </dgm:pt>
    <dgm:pt modelId="{25A9EDF1-E27C-4A3F-A510-94663272F4BC}" type="sibTrans" cxnId="{9170D283-7D20-4330-99E1-1C42791E09E2}">
      <dgm:prSet/>
      <dgm:spPr/>
      <dgm:t>
        <a:bodyPr/>
        <a:lstStyle/>
        <a:p>
          <a:endParaRPr lang="en-US"/>
        </a:p>
      </dgm:t>
    </dgm:pt>
    <dgm:pt modelId="{5FFD9CC5-11B1-4B0A-B9EF-A9091898F68B}">
      <dgm:prSet phldrT="[Text]"/>
      <dgm:spPr/>
      <dgm:t>
        <a:bodyPr/>
        <a:lstStyle/>
        <a:p>
          <a:r>
            <a:rPr lang="en-US" dirty="0"/>
            <a:t>Low-fidelity analyses</a:t>
          </a:r>
        </a:p>
      </dgm:t>
    </dgm:pt>
    <dgm:pt modelId="{123EC7A6-31D5-4E38-B396-96A2DB6DC5B4}" type="parTrans" cxnId="{CF82612F-DD45-46DA-ACC6-9F471D94380D}">
      <dgm:prSet/>
      <dgm:spPr/>
      <dgm:t>
        <a:bodyPr/>
        <a:lstStyle/>
        <a:p>
          <a:endParaRPr lang="en-US"/>
        </a:p>
      </dgm:t>
    </dgm:pt>
    <dgm:pt modelId="{BE91FA24-D0A8-460B-9942-0205E027663B}" type="sibTrans" cxnId="{CF82612F-DD45-46DA-ACC6-9F471D94380D}">
      <dgm:prSet/>
      <dgm:spPr/>
      <dgm:t>
        <a:bodyPr/>
        <a:lstStyle/>
        <a:p>
          <a:endParaRPr lang="en-US"/>
        </a:p>
      </dgm:t>
    </dgm:pt>
    <dgm:pt modelId="{D77131E1-19FC-4F04-9D31-8E44E9790E0F}">
      <dgm:prSet phldrT="[Text]"/>
      <dgm:spPr/>
      <dgm:t>
        <a:bodyPr/>
        <a:lstStyle/>
        <a:p>
          <a:r>
            <a:rPr lang="en-US" dirty="0"/>
            <a:t>Mid-to-high-fidelity point analysis</a:t>
          </a:r>
        </a:p>
      </dgm:t>
    </dgm:pt>
    <dgm:pt modelId="{E8E3A78A-55DE-4D4C-B664-D262AFE13F23}" type="parTrans" cxnId="{D97B262A-786C-4899-9D8B-9DA9287C1092}">
      <dgm:prSet/>
      <dgm:spPr/>
      <dgm:t>
        <a:bodyPr/>
        <a:lstStyle/>
        <a:p>
          <a:endParaRPr lang="en-US"/>
        </a:p>
      </dgm:t>
    </dgm:pt>
    <dgm:pt modelId="{B02401D3-D3D6-4D87-A40B-BAF40574233C}" type="sibTrans" cxnId="{D97B262A-786C-4899-9D8B-9DA9287C1092}">
      <dgm:prSet/>
      <dgm:spPr/>
      <dgm:t>
        <a:bodyPr/>
        <a:lstStyle/>
        <a:p>
          <a:endParaRPr lang="en-US"/>
        </a:p>
      </dgm:t>
    </dgm:pt>
    <dgm:pt modelId="{4DCA973C-E449-41A9-8770-B76DDDBB07B9}">
      <dgm:prSet phldrT="[Text]"/>
      <dgm:spPr/>
      <dgm:t>
        <a:bodyPr/>
        <a:lstStyle/>
        <a:p>
          <a:r>
            <a:rPr lang="en-US" dirty="0"/>
            <a:t>Sizing (optimization)</a:t>
          </a:r>
        </a:p>
      </dgm:t>
    </dgm:pt>
    <dgm:pt modelId="{9EC240F7-A816-4271-A22F-CE2673F30B79}" type="parTrans" cxnId="{9A854B5A-CF78-4FAC-988F-BEC7FCB29D97}">
      <dgm:prSet/>
      <dgm:spPr/>
      <dgm:t>
        <a:bodyPr/>
        <a:lstStyle/>
        <a:p>
          <a:endParaRPr lang="en-US"/>
        </a:p>
      </dgm:t>
    </dgm:pt>
    <dgm:pt modelId="{77A51C58-E59B-4855-8DD5-529B2B0463A7}" type="sibTrans" cxnId="{9A854B5A-CF78-4FAC-988F-BEC7FCB29D97}">
      <dgm:prSet/>
      <dgm:spPr/>
      <dgm:t>
        <a:bodyPr/>
        <a:lstStyle/>
        <a:p>
          <a:endParaRPr lang="en-US"/>
        </a:p>
      </dgm:t>
    </dgm:pt>
    <dgm:pt modelId="{BE45DE01-8205-46A1-BC2B-415278DA2C97}">
      <dgm:prSet phldrT="[Text]"/>
      <dgm:spPr/>
      <dgm:t>
        <a:bodyPr/>
        <a:lstStyle/>
        <a:p>
          <a:r>
            <a:rPr lang="en-US" dirty="0"/>
            <a:t>Part Design</a:t>
          </a:r>
        </a:p>
      </dgm:t>
    </dgm:pt>
    <dgm:pt modelId="{975E6846-B193-489D-BE93-B1A62E2389DA}" type="parTrans" cxnId="{3207BBE4-AE9D-4DED-9792-3C4E574EAA8F}">
      <dgm:prSet/>
      <dgm:spPr/>
      <dgm:t>
        <a:bodyPr/>
        <a:lstStyle/>
        <a:p>
          <a:endParaRPr lang="en-US"/>
        </a:p>
      </dgm:t>
    </dgm:pt>
    <dgm:pt modelId="{BA30B459-C9BD-4B96-82CE-262C65EE9CB3}" type="sibTrans" cxnId="{3207BBE4-AE9D-4DED-9792-3C4E574EAA8F}">
      <dgm:prSet/>
      <dgm:spPr/>
      <dgm:t>
        <a:bodyPr/>
        <a:lstStyle/>
        <a:p>
          <a:endParaRPr lang="en-US"/>
        </a:p>
      </dgm:t>
    </dgm:pt>
    <dgm:pt modelId="{C3CB650A-65AD-4511-A013-4039A89F1040}">
      <dgm:prSet phldrT="[Text]"/>
      <dgm:spPr/>
      <dgm:t>
        <a:bodyPr/>
        <a:lstStyle/>
        <a:p>
          <a:r>
            <a:rPr lang="en-US" dirty="0"/>
            <a:t>Goals:</a:t>
          </a:r>
        </a:p>
      </dgm:t>
    </dgm:pt>
    <dgm:pt modelId="{E5FE94AE-9BBF-4366-91F7-508BA1ACFFF4}" type="parTrans" cxnId="{B852F969-047A-443B-ACB2-482EAC1DF468}">
      <dgm:prSet/>
      <dgm:spPr/>
      <dgm:t>
        <a:bodyPr/>
        <a:lstStyle/>
        <a:p>
          <a:endParaRPr lang="en-US"/>
        </a:p>
      </dgm:t>
    </dgm:pt>
    <dgm:pt modelId="{3DC9C66D-637A-4120-8E4B-9F6451FEDA21}" type="sibTrans" cxnId="{B852F969-047A-443B-ACB2-482EAC1DF468}">
      <dgm:prSet/>
      <dgm:spPr/>
      <dgm:t>
        <a:bodyPr/>
        <a:lstStyle/>
        <a:p>
          <a:endParaRPr lang="en-US"/>
        </a:p>
      </dgm:t>
    </dgm:pt>
    <dgm:pt modelId="{34CDB8F7-42AB-4EAA-9151-55B284C901ED}">
      <dgm:prSet phldrT="[Text]"/>
      <dgm:spPr/>
      <dgm:t>
        <a:bodyPr/>
        <a:lstStyle/>
        <a:p>
          <a:r>
            <a:rPr lang="en-US" dirty="0"/>
            <a:t>(Requirements feedback)</a:t>
          </a:r>
        </a:p>
      </dgm:t>
    </dgm:pt>
    <dgm:pt modelId="{BDF6787F-60B6-4029-B7B9-E503B00254DD}" type="parTrans" cxnId="{2E9A9729-6BD0-411E-B969-0F87B0CB3DA2}">
      <dgm:prSet/>
      <dgm:spPr/>
      <dgm:t>
        <a:bodyPr/>
        <a:lstStyle/>
        <a:p>
          <a:endParaRPr lang="en-US"/>
        </a:p>
      </dgm:t>
    </dgm:pt>
    <dgm:pt modelId="{372312C2-4785-457C-8184-9DF0930E0957}" type="sibTrans" cxnId="{2E9A9729-6BD0-411E-B969-0F87B0CB3DA2}">
      <dgm:prSet/>
      <dgm:spPr/>
      <dgm:t>
        <a:bodyPr/>
        <a:lstStyle/>
        <a:p>
          <a:endParaRPr lang="en-US"/>
        </a:p>
      </dgm:t>
    </dgm:pt>
    <dgm:pt modelId="{85B0ABF8-3042-4374-84DE-AAF89A2E10C6}">
      <dgm:prSet phldrT="[Text]"/>
      <dgm:spPr/>
      <dgm:t>
        <a:bodyPr/>
        <a:lstStyle/>
        <a:p>
          <a:r>
            <a:rPr lang="en-US" dirty="0"/>
            <a:t>Configuration freeze</a:t>
          </a:r>
        </a:p>
      </dgm:t>
    </dgm:pt>
    <dgm:pt modelId="{30831914-4D0A-447F-AB15-40A730568361}" type="parTrans" cxnId="{82E35B94-28DA-4B36-B4E1-F38550852DA9}">
      <dgm:prSet/>
      <dgm:spPr/>
      <dgm:t>
        <a:bodyPr/>
        <a:lstStyle/>
        <a:p>
          <a:endParaRPr lang="en-US"/>
        </a:p>
      </dgm:t>
    </dgm:pt>
    <dgm:pt modelId="{1293F37D-2988-40FE-805E-E723927BF783}" type="sibTrans" cxnId="{82E35B94-28DA-4B36-B4E1-F38550852DA9}">
      <dgm:prSet/>
      <dgm:spPr/>
      <dgm:t>
        <a:bodyPr/>
        <a:lstStyle/>
        <a:p>
          <a:endParaRPr lang="en-US"/>
        </a:p>
      </dgm:t>
    </dgm:pt>
    <dgm:pt modelId="{D2B81C5E-15A9-4EF5-B5D5-BF563B8B7451}">
      <dgm:prSet phldrT="[Text]"/>
      <dgm:spPr/>
      <dgm:t>
        <a:bodyPr/>
        <a:lstStyle/>
        <a:p>
          <a:r>
            <a:rPr lang="en-US" dirty="0"/>
            <a:t>Risk reduction: Detailed design and/or building of key subsystems</a:t>
          </a:r>
        </a:p>
      </dgm:t>
    </dgm:pt>
    <dgm:pt modelId="{39F6607E-1F1E-4A24-9D11-C6EFD46067F3}" type="parTrans" cxnId="{3AE74A0B-4785-4719-8304-DA2956FF3CD9}">
      <dgm:prSet/>
      <dgm:spPr/>
      <dgm:t>
        <a:bodyPr/>
        <a:lstStyle/>
        <a:p>
          <a:endParaRPr lang="en-US"/>
        </a:p>
      </dgm:t>
    </dgm:pt>
    <dgm:pt modelId="{1C02815A-9ACA-42CB-993D-64284973DFDE}" type="sibTrans" cxnId="{3AE74A0B-4785-4719-8304-DA2956FF3CD9}">
      <dgm:prSet/>
      <dgm:spPr/>
      <dgm:t>
        <a:bodyPr/>
        <a:lstStyle/>
        <a:p>
          <a:endParaRPr lang="en-US"/>
        </a:p>
      </dgm:t>
    </dgm:pt>
    <dgm:pt modelId="{A4C85AD9-0A34-4387-9083-37D12A03599A}">
      <dgm:prSet phldrT="[Text]"/>
      <dgm:spPr/>
      <dgm:t>
        <a:bodyPr/>
        <a:lstStyle/>
        <a:p>
          <a:r>
            <a:rPr lang="en-US" dirty="0"/>
            <a:t>Uncertainty analysis, probabilistic performance modeling</a:t>
          </a:r>
        </a:p>
      </dgm:t>
    </dgm:pt>
    <dgm:pt modelId="{9443054A-BA36-4AA6-9F23-5D83C723EAE7}" type="parTrans" cxnId="{1FB4986F-CF82-4E2B-ADAA-0D8D879F4DAC}">
      <dgm:prSet/>
      <dgm:spPr/>
      <dgm:t>
        <a:bodyPr/>
        <a:lstStyle/>
        <a:p>
          <a:endParaRPr lang="en-US"/>
        </a:p>
      </dgm:t>
    </dgm:pt>
    <dgm:pt modelId="{2EE4A753-495E-4D74-84A8-2DEA5A06D8F1}" type="sibTrans" cxnId="{1FB4986F-CF82-4E2B-ADAA-0D8D879F4DAC}">
      <dgm:prSet/>
      <dgm:spPr/>
      <dgm:t>
        <a:bodyPr/>
        <a:lstStyle/>
        <a:p>
          <a:endParaRPr lang="en-US"/>
        </a:p>
      </dgm:t>
    </dgm:pt>
    <dgm:pt modelId="{188DCBF6-A461-43F9-B7F4-E294859307A3}">
      <dgm:prSet phldrT="[Text]"/>
      <dgm:spPr/>
      <dgm:t>
        <a:bodyPr/>
        <a:lstStyle/>
        <a:p>
          <a:endParaRPr lang="en-US" dirty="0"/>
        </a:p>
      </dgm:t>
    </dgm:pt>
    <dgm:pt modelId="{FAF50619-23A5-4CEC-BA4C-688F74366263}" type="parTrans" cxnId="{D711C9C5-B20F-43E2-82FE-1E8C0B22060E}">
      <dgm:prSet/>
      <dgm:spPr/>
      <dgm:t>
        <a:bodyPr/>
        <a:lstStyle/>
        <a:p>
          <a:endParaRPr lang="en-US"/>
        </a:p>
      </dgm:t>
    </dgm:pt>
    <dgm:pt modelId="{8389BC27-615B-4BC4-90F2-149ED96F60B4}" type="sibTrans" cxnId="{D711C9C5-B20F-43E2-82FE-1E8C0B22060E}">
      <dgm:prSet/>
      <dgm:spPr/>
      <dgm:t>
        <a:bodyPr/>
        <a:lstStyle/>
        <a:p>
          <a:endParaRPr lang="en-US"/>
        </a:p>
      </dgm:t>
    </dgm:pt>
    <dgm:pt modelId="{77E47883-9C01-4FC5-BD73-C43D954945F3}">
      <dgm:prSet phldrT="[Text]"/>
      <dgm:spPr/>
      <dgm:t>
        <a:bodyPr/>
        <a:lstStyle/>
        <a:p>
          <a:r>
            <a:rPr lang="en-US" dirty="0"/>
            <a:t>Testing of key subsystems</a:t>
          </a:r>
        </a:p>
      </dgm:t>
    </dgm:pt>
    <dgm:pt modelId="{69636129-468E-4BBC-BD86-D609F3B22E01}" type="parTrans" cxnId="{DE1ACBB9-85FA-441F-808D-5F8955B60F74}">
      <dgm:prSet/>
      <dgm:spPr/>
      <dgm:t>
        <a:bodyPr/>
        <a:lstStyle/>
        <a:p>
          <a:endParaRPr lang="en-US"/>
        </a:p>
      </dgm:t>
    </dgm:pt>
    <dgm:pt modelId="{4DCC7846-FC47-4EF9-898F-B1725661B530}" type="sibTrans" cxnId="{DE1ACBB9-85FA-441F-808D-5F8955B60F74}">
      <dgm:prSet/>
      <dgm:spPr/>
      <dgm:t>
        <a:bodyPr/>
        <a:lstStyle/>
        <a:p>
          <a:endParaRPr lang="en-US"/>
        </a:p>
      </dgm:t>
    </dgm:pt>
    <dgm:pt modelId="{5A28F9A8-3F9A-4373-B65A-460B6E7360F2}">
      <dgm:prSet phldrT="[Text]"/>
      <dgm:spPr/>
      <dgm:t>
        <a:bodyPr/>
        <a:lstStyle/>
        <a:p>
          <a:r>
            <a:rPr lang="en-US" dirty="0"/>
            <a:t>Finalize mass/power/cost budgets, cross-check against initial estimates.</a:t>
          </a:r>
        </a:p>
      </dgm:t>
    </dgm:pt>
    <dgm:pt modelId="{777A5F24-2E51-49B3-B651-4A51975A4305}" type="parTrans" cxnId="{66AE8768-C87C-4B02-9DA6-F763025A5FF6}">
      <dgm:prSet/>
      <dgm:spPr/>
      <dgm:t>
        <a:bodyPr/>
        <a:lstStyle/>
        <a:p>
          <a:endParaRPr lang="en-US"/>
        </a:p>
      </dgm:t>
    </dgm:pt>
    <dgm:pt modelId="{B17C30E9-A930-4CD2-9AEE-1272D8FAE881}" type="sibTrans" cxnId="{66AE8768-C87C-4B02-9DA6-F763025A5FF6}">
      <dgm:prSet/>
      <dgm:spPr/>
      <dgm:t>
        <a:bodyPr/>
        <a:lstStyle/>
        <a:p>
          <a:endParaRPr lang="en-US"/>
        </a:p>
      </dgm:t>
    </dgm:pt>
    <dgm:pt modelId="{479F0182-CAF5-4AF3-9FD5-3D74B09DE32A}">
      <dgm:prSet phldrT="[Text]"/>
      <dgm:spPr/>
      <dgm:t>
        <a:bodyPr/>
        <a:lstStyle/>
        <a:p>
          <a:r>
            <a:rPr lang="en-US" b="1"/>
            <a:t>OML, primary structure, internal layout defined</a:t>
          </a:r>
          <a:endParaRPr lang="en-US" b="1" dirty="0"/>
        </a:p>
      </dgm:t>
    </dgm:pt>
    <dgm:pt modelId="{A8107ECA-AA63-4825-B3AE-26C9EE7D4B72}" type="parTrans" cxnId="{A1055DD4-FFD7-426F-9586-F86102D8B8D7}">
      <dgm:prSet/>
      <dgm:spPr/>
      <dgm:t>
        <a:bodyPr/>
        <a:lstStyle/>
        <a:p>
          <a:endParaRPr lang="en-US"/>
        </a:p>
      </dgm:t>
    </dgm:pt>
    <dgm:pt modelId="{C1F5C931-9F18-463C-8C62-202E21268E63}" type="sibTrans" cxnId="{A1055DD4-FFD7-426F-9586-F86102D8B8D7}">
      <dgm:prSet/>
      <dgm:spPr/>
      <dgm:t>
        <a:bodyPr/>
        <a:lstStyle/>
        <a:p>
          <a:endParaRPr lang="en-US"/>
        </a:p>
      </dgm:t>
    </dgm:pt>
    <dgm:pt modelId="{9CB6AE79-1D52-43C7-B5E2-E4302CB2F72B}">
      <dgm:prSet phldrT="[Text]"/>
      <dgm:spPr/>
      <dgm:t>
        <a:bodyPr/>
        <a:lstStyle/>
        <a:p>
          <a:r>
            <a:rPr lang="en-US" b="1" dirty="0"/>
            <a:t>Mass/volume/power/cost budgets defined</a:t>
          </a:r>
        </a:p>
      </dgm:t>
    </dgm:pt>
    <dgm:pt modelId="{C513E804-2FF0-4052-BB10-C6EEC3B54F07}" type="parTrans" cxnId="{DE8466DF-EEEE-4E28-BA48-D751B8C9E6CE}">
      <dgm:prSet/>
      <dgm:spPr/>
      <dgm:t>
        <a:bodyPr/>
        <a:lstStyle/>
        <a:p>
          <a:endParaRPr lang="en-US"/>
        </a:p>
      </dgm:t>
    </dgm:pt>
    <dgm:pt modelId="{715288BE-FADD-465A-9CB7-ACF5A805A181}" type="sibTrans" cxnId="{DE8466DF-EEEE-4E28-BA48-D751B8C9E6CE}">
      <dgm:prSet/>
      <dgm:spPr/>
      <dgm:t>
        <a:bodyPr/>
        <a:lstStyle/>
        <a:p>
          <a:endParaRPr lang="en-US"/>
        </a:p>
      </dgm:t>
    </dgm:pt>
    <dgm:pt modelId="{C8C2946F-EC8C-48A0-BB3E-2E0469325914}" type="pres">
      <dgm:prSet presAssocID="{DE684A79-1533-4F86-A18B-6D7D35FDE267}" presName="Name0" presStyleCnt="0">
        <dgm:presLayoutVars>
          <dgm:dir/>
          <dgm:animLvl val="lvl"/>
          <dgm:resizeHandles val="exact"/>
        </dgm:presLayoutVars>
      </dgm:prSet>
      <dgm:spPr/>
    </dgm:pt>
    <dgm:pt modelId="{2D60F815-86DA-4D6C-A332-CE804AE22B34}" type="pres">
      <dgm:prSet presAssocID="{B15DA75A-A6FE-4967-9C0A-341948A2BD0D}" presName="composite" presStyleCnt="0"/>
      <dgm:spPr/>
    </dgm:pt>
    <dgm:pt modelId="{9F004BEA-2C6D-48BA-93E5-920089366F03}" type="pres">
      <dgm:prSet presAssocID="{B15DA75A-A6FE-4967-9C0A-341948A2BD0D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B486C4A-F00A-4572-AE1E-69A849D2F6FF}" type="pres">
      <dgm:prSet presAssocID="{B15DA75A-A6FE-4967-9C0A-341948A2BD0D}" presName="desTx" presStyleLbl="revTx" presStyleIdx="0" presStyleCnt="3">
        <dgm:presLayoutVars>
          <dgm:bulletEnabled val="1"/>
        </dgm:presLayoutVars>
      </dgm:prSet>
      <dgm:spPr/>
    </dgm:pt>
    <dgm:pt modelId="{2345E7E9-A5B7-4A5C-B2A9-EF1F743A6366}" type="pres">
      <dgm:prSet presAssocID="{8044E478-3600-4014-A3B9-E5D47F2506BD}" presName="space" presStyleCnt="0"/>
      <dgm:spPr/>
    </dgm:pt>
    <dgm:pt modelId="{67D5D60A-2258-482D-979B-451668B26239}" type="pres">
      <dgm:prSet presAssocID="{8A5D37A2-37F1-4F3C-AAC8-B1CB2393D3FC}" presName="composite" presStyleCnt="0"/>
      <dgm:spPr/>
    </dgm:pt>
    <dgm:pt modelId="{40BA165E-A68B-483A-91BE-377591384273}" type="pres">
      <dgm:prSet presAssocID="{8A5D37A2-37F1-4F3C-AAC8-B1CB2393D3FC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56D8B77-5985-4026-AA76-A4DFF223BDD5}" type="pres">
      <dgm:prSet presAssocID="{8A5D37A2-37F1-4F3C-AAC8-B1CB2393D3FC}" presName="desTx" presStyleLbl="revTx" presStyleIdx="1" presStyleCnt="3">
        <dgm:presLayoutVars>
          <dgm:bulletEnabled val="1"/>
        </dgm:presLayoutVars>
      </dgm:prSet>
      <dgm:spPr/>
    </dgm:pt>
    <dgm:pt modelId="{9FAB43BF-8395-46B3-B418-FAF2701CA33F}" type="pres">
      <dgm:prSet presAssocID="{7465F924-28E7-4FEF-8A2C-553B1318C10A}" presName="space" presStyleCnt="0"/>
      <dgm:spPr/>
    </dgm:pt>
    <dgm:pt modelId="{9CEE3F7A-A1B3-48F7-9ACB-F672B91990EF}" type="pres">
      <dgm:prSet presAssocID="{0BACAA05-89B3-4A19-A035-E007FDAA3AED}" presName="composite" presStyleCnt="0"/>
      <dgm:spPr/>
    </dgm:pt>
    <dgm:pt modelId="{B73C3755-26BB-40E5-B28A-64AABA57F77E}" type="pres">
      <dgm:prSet presAssocID="{0BACAA05-89B3-4A19-A035-E007FDAA3AED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3D29FE2-4DD7-4879-AA1B-3F1F3294CDDB}" type="pres">
      <dgm:prSet presAssocID="{0BACAA05-89B3-4A19-A035-E007FDAA3AED}" presName="desTx" presStyleLbl="revTx" presStyleIdx="2" presStyleCnt="3">
        <dgm:presLayoutVars>
          <dgm:bulletEnabled val="1"/>
        </dgm:presLayoutVars>
      </dgm:prSet>
      <dgm:spPr/>
    </dgm:pt>
  </dgm:ptLst>
  <dgm:cxnLst>
    <dgm:cxn modelId="{29BED706-A43F-4DDA-90F9-A49F2C33C597}" type="presOf" srcId="{0BACAA05-89B3-4A19-A035-E007FDAA3AED}" destId="{B73C3755-26BB-40E5-B28A-64AABA57F77E}" srcOrd="0" destOrd="0" presId="urn:microsoft.com/office/officeart/2005/8/layout/chevron1"/>
    <dgm:cxn modelId="{3AE74A0B-4785-4719-8304-DA2956FF3CD9}" srcId="{A4C85AD9-0A34-4387-9083-37D12A03599A}" destId="{D2B81C5E-15A9-4EF5-B5D5-BF563B8B7451}" srcOrd="0" destOrd="0" parTransId="{39F6607E-1F1E-4A24-9D11-C6EFD46067F3}" sibTransId="{1C02815A-9ACA-42CB-993D-64284973DFDE}"/>
    <dgm:cxn modelId="{6F99E010-1F6C-4936-A6CD-6D989043C8BE}" type="presOf" srcId="{5A28F9A8-3F9A-4373-B65A-460B6E7360F2}" destId="{E3D29FE2-4DD7-4879-AA1B-3F1F3294CDDB}" srcOrd="0" destOrd="2" presId="urn:microsoft.com/office/officeart/2005/8/layout/chevron1"/>
    <dgm:cxn modelId="{7F9F6519-ECAE-4C9A-B492-7B6873325E16}" type="presOf" srcId="{BE45DE01-8205-46A1-BC2B-415278DA2C97}" destId="{E3D29FE2-4DD7-4879-AA1B-3F1F3294CDDB}" srcOrd="0" destOrd="0" presId="urn:microsoft.com/office/officeart/2005/8/layout/chevron1"/>
    <dgm:cxn modelId="{2E9A9729-6BD0-411E-B969-0F87B0CB3DA2}" srcId="{B15DA75A-A6FE-4967-9C0A-341948A2BD0D}" destId="{34CDB8F7-42AB-4EAA-9151-55B284C901ED}" srcOrd="2" destOrd="0" parTransId="{BDF6787F-60B6-4029-B7B9-E503B00254DD}" sibTransId="{372312C2-4785-457C-8184-9DF0930E0957}"/>
    <dgm:cxn modelId="{D97B262A-786C-4899-9D8B-9DA9287C1092}" srcId="{4FA53CAE-619F-45F6-97FA-AB5E163A6227}" destId="{D77131E1-19FC-4F04-9D31-8E44E9790E0F}" srcOrd="0" destOrd="0" parTransId="{E8E3A78A-55DE-4D4C-B664-D262AFE13F23}" sibTransId="{B02401D3-D3D6-4D87-A40B-BAF40574233C}"/>
    <dgm:cxn modelId="{CF82612F-DD45-46DA-ACC6-9F471D94380D}" srcId="{4DCA973C-E449-41A9-8770-B76DDDBB07B9}" destId="{5FFD9CC5-11B1-4B0A-B9EF-A9091898F68B}" srcOrd="0" destOrd="0" parTransId="{123EC7A6-31D5-4E38-B396-96A2DB6DC5B4}" sibTransId="{BE91FA24-D0A8-460B-9942-0205E027663B}"/>
    <dgm:cxn modelId="{938AC532-CA61-4625-8714-E82A0CBCE671}" type="presOf" srcId="{DE684A79-1533-4F86-A18B-6D7D35FDE267}" destId="{C8C2946F-EC8C-48A0-BB3E-2E0469325914}" srcOrd="0" destOrd="0" presId="urn:microsoft.com/office/officeart/2005/8/layout/chevron1"/>
    <dgm:cxn modelId="{40CF9140-11B9-4A5C-BA39-A780E761876E}" srcId="{DE684A79-1533-4F86-A18B-6D7D35FDE267}" destId="{8A5D37A2-37F1-4F3C-AAC8-B1CB2393D3FC}" srcOrd="1" destOrd="0" parTransId="{16AC9088-B4E6-488F-BFE6-F8C690CBB0DC}" sibTransId="{7465F924-28E7-4FEF-8A2C-553B1318C10A}"/>
    <dgm:cxn modelId="{FAF42E64-4EE5-4267-8789-9EB4491B8DE1}" type="presOf" srcId="{4FA53CAE-619F-45F6-97FA-AB5E163A6227}" destId="{356D8B77-5985-4026-AA76-A4DFF223BDD5}" srcOrd="0" destOrd="3" presId="urn:microsoft.com/office/officeart/2005/8/layout/chevron1"/>
    <dgm:cxn modelId="{66AE8768-C87C-4B02-9DA6-F763025A5FF6}" srcId="{0BACAA05-89B3-4A19-A035-E007FDAA3AED}" destId="{5A28F9A8-3F9A-4373-B65A-460B6E7360F2}" srcOrd="2" destOrd="0" parTransId="{777A5F24-2E51-49B3-B651-4A51975A4305}" sibTransId="{B17C30E9-A930-4CD2-9AEE-1272D8FAE881}"/>
    <dgm:cxn modelId="{B852F969-047A-443B-ACB2-482EAC1DF468}" srcId="{B15DA75A-A6FE-4967-9C0A-341948A2BD0D}" destId="{C3CB650A-65AD-4511-A013-4039A89F1040}" srcOrd="3" destOrd="0" parTransId="{E5FE94AE-9BBF-4366-91F7-508BA1ACFFF4}" sibTransId="{3DC9C66D-637A-4120-8E4B-9F6451FEDA21}"/>
    <dgm:cxn modelId="{1FB4986F-CF82-4E2B-ADAA-0D8D879F4DAC}" srcId="{8A5D37A2-37F1-4F3C-AAC8-B1CB2393D3FC}" destId="{A4C85AD9-0A34-4387-9083-37D12A03599A}" srcOrd="1" destOrd="0" parTransId="{9443054A-BA36-4AA6-9F23-5D83C723EAE7}" sibTransId="{2EE4A753-495E-4D74-84A8-2DEA5A06D8F1}"/>
    <dgm:cxn modelId="{DF931457-B092-4CA0-8925-D9F29E26060A}" srcId="{DE684A79-1533-4F86-A18B-6D7D35FDE267}" destId="{B15DA75A-A6FE-4967-9C0A-341948A2BD0D}" srcOrd="0" destOrd="0" parTransId="{3611D7DD-FA3B-45D3-ACEF-C851756F3203}" sibTransId="{8044E478-3600-4014-A3B9-E5D47F2506BD}"/>
    <dgm:cxn modelId="{764C9079-E315-4E9D-B215-EFD065AE2BAE}" type="presOf" srcId="{8A5D37A2-37F1-4F3C-AAC8-B1CB2393D3FC}" destId="{40BA165E-A68B-483A-91BE-377591384273}" srcOrd="0" destOrd="0" presId="urn:microsoft.com/office/officeart/2005/8/layout/chevron1"/>
    <dgm:cxn modelId="{9A854B5A-CF78-4FAC-988F-BEC7FCB29D97}" srcId="{B15DA75A-A6FE-4967-9C0A-341948A2BD0D}" destId="{4DCA973C-E449-41A9-8770-B76DDDBB07B9}" srcOrd="1" destOrd="0" parTransId="{9EC240F7-A816-4271-A22F-CE2673F30B79}" sibTransId="{77A51C58-E59B-4855-8DD5-529B2B0463A7}"/>
    <dgm:cxn modelId="{2274E87B-13A7-4948-ACE1-DF239C9D3BC5}" type="presOf" srcId="{188DCBF6-A461-43F9-B7F4-E294859307A3}" destId="{E3D29FE2-4DD7-4879-AA1B-3F1F3294CDDB}" srcOrd="0" destOrd="3" presId="urn:microsoft.com/office/officeart/2005/8/layout/chevron1"/>
    <dgm:cxn modelId="{FFF50A82-E15B-49BF-BCDD-D08A4D413B08}" type="presOf" srcId="{77E47883-9C01-4FC5-BD73-C43D954945F3}" destId="{E3D29FE2-4DD7-4879-AA1B-3F1F3294CDDB}" srcOrd="0" destOrd="1" presId="urn:microsoft.com/office/officeart/2005/8/layout/chevron1"/>
    <dgm:cxn modelId="{9170D283-7D20-4330-99E1-1C42791E09E2}" srcId="{8A5D37A2-37F1-4F3C-AAC8-B1CB2393D3FC}" destId="{4FA53CAE-619F-45F6-97FA-AB5E163A6227}" srcOrd="2" destOrd="0" parTransId="{F8451811-2655-4C88-82A9-8B9097A132F9}" sibTransId="{25A9EDF1-E27C-4A3F-A510-94663272F4BC}"/>
    <dgm:cxn modelId="{7D842E8B-04D3-4A51-B54E-9C10410DB5B9}" type="presOf" srcId="{7BE08677-E02C-4FBD-B0F8-98A510DBFBA3}" destId="{4B486C4A-F00A-4572-AE1E-69A849D2F6FF}" srcOrd="0" destOrd="0" presId="urn:microsoft.com/office/officeart/2005/8/layout/chevron1"/>
    <dgm:cxn modelId="{82E35B94-28DA-4B36-B4E1-F38550852DA9}" srcId="{8A5D37A2-37F1-4F3C-AAC8-B1CB2393D3FC}" destId="{85B0ABF8-3042-4374-84DE-AAF89A2E10C6}" srcOrd="0" destOrd="0" parTransId="{30831914-4D0A-447F-AB15-40A730568361}" sibTransId="{1293F37D-2988-40FE-805E-E723927BF783}"/>
    <dgm:cxn modelId="{01951B9D-494A-4E44-9387-17C1843BEAD8}" type="presOf" srcId="{5FFD9CC5-11B1-4B0A-B9EF-A9091898F68B}" destId="{4B486C4A-F00A-4572-AE1E-69A849D2F6FF}" srcOrd="0" destOrd="2" presId="urn:microsoft.com/office/officeart/2005/8/layout/chevron1"/>
    <dgm:cxn modelId="{D19AE89D-2741-4B94-9FAF-1B2483407865}" type="presOf" srcId="{479F0182-CAF5-4AF3-9FD5-3D74B09DE32A}" destId="{4B486C4A-F00A-4572-AE1E-69A849D2F6FF}" srcOrd="0" destOrd="5" presId="urn:microsoft.com/office/officeart/2005/8/layout/chevron1"/>
    <dgm:cxn modelId="{D53FD8A8-881C-4EFF-A864-D179322897D1}" type="presOf" srcId="{A4C85AD9-0A34-4387-9083-37D12A03599A}" destId="{356D8B77-5985-4026-AA76-A4DFF223BDD5}" srcOrd="0" destOrd="1" presId="urn:microsoft.com/office/officeart/2005/8/layout/chevron1"/>
    <dgm:cxn modelId="{E2ECFEB2-9B1C-43A6-8006-12563BD332C0}" srcId="{DE684A79-1533-4F86-A18B-6D7D35FDE267}" destId="{0BACAA05-89B3-4A19-A035-E007FDAA3AED}" srcOrd="2" destOrd="0" parTransId="{4E6D4FE9-6BE0-4D7C-A784-DFD0F3A4E0AF}" sibTransId="{E747B81B-5811-457A-9180-4A97E3636D42}"/>
    <dgm:cxn modelId="{DE1ACBB9-85FA-441F-808D-5F8955B60F74}" srcId="{0BACAA05-89B3-4A19-A035-E007FDAA3AED}" destId="{77E47883-9C01-4FC5-BD73-C43D954945F3}" srcOrd="1" destOrd="0" parTransId="{69636129-468E-4BBC-BD86-D609F3B22E01}" sibTransId="{4DCC7846-FC47-4EF9-898F-B1725661B530}"/>
    <dgm:cxn modelId="{8A9459BD-FD69-4396-BFE3-6B0560DEDE42}" type="presOf" srcId="{D77131E1-19FC-4F04-9D31-8E44E9790E0F}" destId="{356D8B77-5985-4026-AA76-A4DFF223BDD5}" srcOrd="0" destOrd="4" presId="urn:microsoft.com/office/officeart/2005/8/layout/chevron1"/>
    <dgm:cxn modelId="{D711C9C5-B20F-43E2-82FE-1E8C0B22060E}" srcId="{0BACAA05-89B3-4A19-A035-E007FDAA3AED}" destId="{188DCBF6-A461-43F9-B7F4-E294859307A3}" srcOrd="3" destOrd="0" parTransId="{FAF50619-23A5-4CEC-BA4C-688F74366263}" sibTransId="{8389BC27-615B-4BC4-90F2-149ED96F60B4}"/>
    <dgm:cxn modelId="{9E450ECE-94D7-49E7-BA8A-0773E5E38A09}" type="presOf" srcId="{D2B81C5E-15A9-4EF5-B5D5-BF563B8B7451}" destId="{356D8B77-5985-4026-AA76-A4DFF223BDD5}" srcOrd="0" destOrd="2" presId="urn:microsoft.com/office/officeart/2005/8/layout/chevron1"/>
    <dgm:cxn modelId="{D7456ECF-6DB1-4828-A8CD-B135608D4FB8}" type="presOf" srcId="{9CB6AE79-1D52-43C7-B5E2-E4302CB2F72B}" destId="{4B486C4A-F00A-4572-AE1E-69A849D2F6FF}" srcOrd="0" destOrd="6" presId="urn:microsoft.com/office/officeart/2005/8/layout/chevron1"/>
    <dgm:cxn modelId="{A1055DD4-FFD7-426F-9586-F86102D8B8D7}" srcId="{C3CB650A-65AD-4511-A013-4039A89F1040}" destId="{479F0182-CAF5-4AF3-9FD5-3D74B09DE32A}" srcOrd="0" destOrd="0" parTransId="{A8107ECA-AA63-4825-B3AE-26C9EE7D4B72}" sibTransId="{C1F5C931-9F18-463C-8C62-202E21268E63}"/>
    <dgm:cxn modelId="{DE8466DF-EEEE-4E28-BA48-D751B8C9E6CE}" srcId="{C3CB650A-65AD-4511-A013-4039A89F1040}" destId="{9CB6AE79-1D52-43C7-B5E2-E4302CB2F72B}" srcOrd="1" destOrd="0" parTransId="{C513E804-2FF0-4052-BB10-C6EEC3B54F07}" sibTransId="{715288BE-FADD-465A-9CB7-ACF5A805A181}"/>
    <dgm:cxn modelId="{41C6D6E1-1E35-4D7B-87E2-0114659D8F15}" type="presOf" srcId="{4DCA973C-E449-41A9-8770-B76DDDBB07B9}" destId="{4B486C4A-F00A-4572-AE1E-69A849D2F6FF}" srcOrd="0" destOrd="1" presId="urn:microsoft.com/office/officeart/2005/8/layout/chevron1"/>
    <dgm:cxn modelId="{80C33BE3-C0E0-4971-94C4-8604E0872894}" type="presOf" srcId="{34CDB8F7-42AB-4EAA-9151-55B284C901ED}" destId="{4B486C4A-F00A-4572-AE1E-69A849D2F6FF}" srcOrd="0" destOrd="3" presId="urn:microsoft.com/office/officeart/2005/8/layout/chevron1"/>
    <dgm:cxn modelId="{3207BBE4-AE9D-4DED-9792-3C4E574EAA8F}" srcId="{0BACAA05-89B3-4A19-A035-E007FDAA3AED}" destId="{BE45DE01-8205-46A1-BC2B-415278DA2C97}" srcOrd="0" destOrd="0" parTransId="{975E6846-B193-489D-BE93-B1A62E2389DA}" sibTransId="{BA30B459-C9BD-4B96-82CE-262C65EE9CB3}"/>
    <dgm:cxn modelId="{8E1108E5-337E-444E-B54E-76087924AD38}" type="presOf" srcId="{C3CB650A-65AD-4511-A013-4039A89F1040}" destId="{4B486C4A-F00A-4572-AE1E-69A849D2F6FF}" srcOrd="0" destOrd="4" presId="urn:microsoft.com/office/officeart/2005/8/layout/chevron1"/>
    <dgm:cxn modelId="{CB681FE8-0137-44AA-9F2A-40FD26521B16}" type="presOf" srcId="{B15DA75A-A6FE-4967-9C0A-341948A2BD0D}" destId="{9F004BEA-2C6D-48BA-93E5-920089366F03}" srcOrd="0" destOrd="0" presId="urn:microsoft.com/office/officeart/2005/8/layout/chevron1"/>
    <dgm:cxn modelId="{8B7BA5ED-D430-4DDB-BFBE-C0D9852BA13D}" type="presOf" srcId="{85B0ABF8-3042-4374-84DE-AAF89A2E10C6}" destId="{356D8B77-5985-4026-AA76-A4DFF223BDD5}" srcOrd="0" destOrd="0" presId="urn:microsoft.com/office/officeart/2005/8/layout/chevron1"/>
    <dgm:cxn modelId="{FA0642F5-50EF-4AC4-B9AA-F49554F1C7A8}" srcId="{B15DA75A-A6FE-4967-9C0A-341948A2BD0D}" destId="{7BE08677-E02C-4FBD-B0F8-98A510DBFBA3}" srcOrd="0" destOrd="0" parTransId="{3B31D8B9-EA9E-47C5-AFD9-FB833E24A93D}" sibTransId="{8B1C764D-1FE5-48A8-963F-62D2222182BD}"/>
    <dgm:cxn modelId="{3C536EF6-5A78-4F45-9B9A-CAA6D38F059F}" type="presParOf" srcId="{C8C2946F-EC8C-48A0-BB3E-2E0469325914}" destId="{2D60F815-86DA-4D6C-A332-CE804AE22B34}" srcOrd="0" destOrd="0" presId="urn:microsoft.com/office/officeart/2005/8/layout/chevron1"/>
    <dgm:cxn modelId="{6F2A43DB-272C-4C3E-AC56-B32521322D2D}" type="presParOf" srcId="{2D60F815-86DA-4D6C-A332-CE804AE22B34}" destId="{9F004BEA-2C6D-48BA-93E5-920089366F03}" srcOrd="0" destOrd="0" presId="urn:microsoft.com/office/officeart/2005/8/layout/chevron1"/>
    <dgm:cxn modelId="{E38E1314-93BF-4B8E-A0E7-B7925204C4B3}" type="presParOf" srcId="{2D60F815-86DA-4D6C-A332-CE804AE22B34}" destId="{4B486C4A-F00A-4572-AE1E-69A849D2F6FF}" srcOrd="1" destOrd="0" presId="urn:microsoft.com/office/officeart/2005/8/layout/chevron1"/>
    <dgm:cxn modelId="{3B9C1C65-4703-4EC3-99B9-E42929F1E166}" type="presParOf" srcId="{C8C2946F-EC8C-48A0-BB3E-2E0469325914}" destId="{2345E7E9-A5B7-4A5C-B2A9-EF1F743A6366}" srcOrd="1" destOrd="0" presId="urn:microsoft.com/office/officeart/2005/8/layout/chevron1"/>
    <dgm:cxn modelId="{DAF0253B-9378-42F0-A1D7-9164F9B99BA6}" type="presParOf" srcId="{C8C2946F-EC8C-48A0-BB3E-2E0469325914}" destId="{67D5D60A-2258-482D-979B-451668B26239}" srcOrd="2" destOrd="0" presId="urn:microsoft.com/office/officeart/2005/8/layout/chevron1"/>
    <dgm:cxn modelId="{774BBA00-3F03-40AE-B777-A59CCF066C03}" type="presParOf" srcId="{67D5D60A-2258-482D-979B-451668B26239}" destId="{40BA165E-A68B-483A-91BE-377591384273}" srcOrd="0" destOrd="0" presId="urn:microsoft.com/office/officeart/2005/8/layout/chevron1"/>
    <dgm:cxn modelId="{46940456-1684-47DF-B0E0-C867E407ECD1}" type="presParOf" srcId="{67D5D60A-2258-482D-979B-451668B26239}" destId="{356D8B77-5985-4026-AA76-A4DFF223BDD5}" srcOrd="1" destOrd="0" presId="urn:microsoft.com/office/officeart/2005/8/layout/chevron1"/>
    <dgm:cxn modelId="{DC5A3BF8-09F5-4690-ABF7-F7207FDCBA56}" type="presParOf" srcId="{C8C2946F-EC8C-48A0-BB3E-2E0469325914}" destId="{9FAB43BF-8395-46B3-B418-FAF2701CA33F}" srcOrd="3" destOrd="0" presId="urn:microsoft.com/office/officeart/2005/8/layout/chevron1"/>
    <dgm:cxn modelId="{4C53C91B-DE50-47D2-ABC1-F55185FE6422}" type="presParOf" srcId="{C8C2946F-EC8C-48A0-BB3E-2E0469325914}" destId="{9CEE3F7A-A1B3-48F7-9ACB-F672B91990EF}" srcOrd="4" destOrd="0" presId="urn:microsoft.com/office/officeart/2005/8/layout/chevron1"/>
    <dgm:cxn modelId="{30208C62-976A-4416-8198-95235E65BC78}" type="presParOf" srcId="{9CEE3F7A-A1B3-48F7-9ACB-F672B91990EF}" destId="{B73C3755-26BB-40E5-B28A-64AABA57F77E}" srcOrd="0" destOrd="0" presId="urn:microsoft.com/office/officeart/2005/8/layout/chevron1"/>
    <dgm:cxn modelId="{89D836E5-87BA-44FA-835B-A3AB2B62787F}" type="presParOf" srcId="{9CEE3F7A-A1B3-48F7-9ACB-F672B91990EF}" destId="{E3D29FE2-4DD7-4879-AA1B-3F1F3294CDDB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AB907D-AA91-4E4B-A9C7-9227680301AF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BE14A1B-C869-46B2-8D51-F9A1EF8B5676}">
      <dgm:prSet phldrT="[Text]" custT="1"/>
      <dgm:spPr/>
      <dgm:t>
        <a:bodyPr/>
        <a:lstStyle/>
        <a:p>
          <a:pPr algn="l"/>
          <a:r>
            <a:rPr lang="en-US" sz="2000" b="1" u="sng" dirty="0"/>
            <a:t>Sizing</a:t>
          </a:r>
          <a:endParaRPr lang="en-US" sz="1600" dirty="0"/>
        </a:p>
      </dgm:t>
    </dgm:pt>
    <dgm:pt modelId="{621C15D7-5A51-4D7A-B8A4-625B43388CA3}" type="parTrans" cxnId="{AA75D8B3-0318-41B7-81B5-03EA6EF9C32A}">
      <dgm:prSet/>
      <dgm:spPr/>
      <dgm:t>
        <a:bodyPr/>
        <a:lstStyle/>
        <a:p>
          <a:endParaRPr lang="en-US"/>
        </a:p>
      </dgm:t>
    </dgm:pt>
    <dgm:pt modelId="{A34AAFE0-AE80-4570-9AA9-7EBE9F5327B8}" type="sibTrans" cxnId="{AA75D8B3-0318-41B7-81B5-03EA6EF9C32A}">
      <dgm:prSet/>
      <dgm:spPr>
        <a:ln w="38100">
          <a:solidFill>
            <a:schemeClr val="tx2"/>
          </a:solidFill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55BDAB4B-41DD-430C-BF57-87D3E355A9A2}">
      <dgm:prSet phldrT="[Text]" custT="1"/>
      <dgm:spPr/>
      <dgm:t>
        <a:bodyPr/>
        <a:lstStyle/>
        <a:p>
          <a:pPr algn="l"/>
          <a:r>
            <a:rPr lang="en-US" sz="1600" b="1" u="sng" dirty="0"/>
            <a:t>Configuration</a:t>
          </a:r>
          <a:endParaRPr lang="en-US" sz="1600" dirty="0"/>
        </a:p>
      </dgm:t>
    </dgm:pt>
    <dgm:pt modelId="{A8573EFF-FC4F-41C5-8D1D-36898EAACE72}" type="parTrans" cxnId="{68CB9309-C232-48B8-AAAF-2087B13E0897}">
      <dgm:prSet/>
      <dgm:spPr/>
      <dgm:t>
        <a:bodyPr/>
        <a:lstStyle/>
        <a:p>
          <a:endParaRPr lang="en-US"/>
        </a:p>
      </dgm:t>
    </dgm:pt>
    <dgm:pt modelId="{6F5D7450-68A2-4E20-9EC8-99339FD569D7}" type="sibTrans" cxnId="{68CB9309-C232-48B8-AAAF-2087B13E0897}">
      <dgm:prSet/>
      <dgm:spPr>
        <a:ln w="38100">
          <a:solidFill>
            <a:schemeClr val="tx2"/>
          </a:solidFill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F2B7FDC7-C010-4157-914B-5E46EBDE1F5A}">
      <dgm:prSet phldrT="[Text]" custT="1"/>
      <dgm:spPr/>
      <dgm:t>
        <a:bodyPr/>
        <a:lstStyle/>
        <a:p>
          <a:pPr algn="l"/>
          <a:r>
            <a:rPr lang="en-US" sz="1600" dirty="0"/>
            <a:t>How big is the airplane?</a:t>
          </a:r>
        </a:p>
      </dgm:t>
    </dgm:pt>
    <dgm:pt modelId="{F6859B34-8D6A-4669-B921-E3B5A9EDDD88}" type="parTrans" cxnId="{665DAE9B-AECD-4D53-B161-47882EA0BE72}">
      <dgm:prSet/>
      <dgm:spPr/>
      <dgm:t>
        <a:bodyPr/>
        <a:lstStyle/>
        <a:p>
          <a:endParaRPr lang="en-US"/>
        </a:p>
      </dgm:t>
    </dgm:pt>
    <dgm:pt modelId="{7969348F-8158-41F6-B0E3-2BFD369AB044}" type="sibTrans" cxnId="{665DAE9B-AECD-4D53-B161-47882EA0BE72}">
      <dgm:prSet/>
      <dgm:spPr/>
      <dgm:t>
        <a:bodyPr/>
        <a:lstStyle/>
        <a:p>
          <a:endParaRPr lang="en-US"/>
        </a:p>
      </dgm:t>
    </dgm:pt>
    <dgm:pt modelId="{D4FF973F-2308-4DB6-81D2-A9F5EFC2CA9E}">
      <dgm:prSet phldrT="[Text]" custT="1"/>
      <dgm:spPr/>
      <dgm:t>
        <a:bodyPr/>
        <a:lstStyle/>
        <a:p>
          <a:pPr algn="l"/>
          <a:r>
            <a:rPr lang="en-US" sz="1600" dirty="0"/>
            <a:t>What does the airplane look like?</a:t>
          </a:r>
        </a:p>
      </dgm:t>
    </dgm:pt>
    <dgm:pt modelId="{EBD70E37-A315-47D7-B3A7-318916D27325}" type="parTrans" cxnId="{85025FAD-24EC-41E2-A95D-AAE0AAD0CF83}">
      <dgm:prSet/>
      <dgm:spPr/>
      <dgm:t>
        <a:bodyPr/>
        <a:lstStyle/>
        <a:p>
          <a:endParaRPr lang="en-US"/>
        </a:p>
      </dgm:t>
    </dgm:pt>
    <dgm:pt modelId="{53FE83EB-DE31-4B6F-963C-CD6874D4458B}" type="sibTrans" cxnId="{85025FAD-24EC-41E2-A95D-AAE0AAD0CF83}">
      <dgm:prSet/>
      <dgm:spPr/>
      <dgm:t>
        <a:bodyPr/>
        <a:lstStyle/>
        <a:p>
          <a:endParaRPr lang="en-US"/>
        </a:p>
      </dgm:t>
    </dgm:pt>
    <dgm:pt modelId="{093539C6-3B12-4A1E-9361-ECC84CA31330}" type="pres">
      <dgm:prSet presAssocID="{66AB907D-AA91-4E4B-A9C7-9227680301AF}" presName="cycle" presStyleCnt="0">
        <dgm:presLayoutVars>
          <dgm:dir/>
          <dgm:resizeHandles val="exact"/>
        </dgm:presLayoutVars>
      </dgm:prSet>
      <dgm:spPr/>
    </dgm:pt>
    <dgm:pt modelId="{E76406D4-4D87-47D4-B4EB-F05763FB548E}" type="pres">
      <dgm:prSet presAssocID="{55BDAB4B-41DD-430C-BF57-87D3E355A9A2}" presName="node" presStyleLbl="node1" presStyleIdx="0" presStyleCnt="2">
        <dgm:presLayoutVars>
          <dgm:bulletEnabled val="1"/>
        </dgm:presLayoutVars>
      </dgm:prSet>
      <dgm:spPr/>
    </dgm:pt>
    <dgm:pt modelId="{5AC4FD17-B465-434C-A92E-7D90168A88E2}" type="pres">
      <dgm:prSet presAssocID="{55BDAB4B-41DD-430C-BF57-87D3E355A9A2}" presName="spNode" presStyleCnt="0"/>
      <dgm:spPr/>
    </dgm:pt>
    <dgm:pt modelId="{D90BB84D-50DC-4F31-9323-50BA1E3124EE}" type="pres">
      <dgm:prSet presAssocID="{6F5D7450-68A2-4E20-9EC8-99339FD569D7}" presName="sibTrans" presStyleLbl="sibTrans1D1" presStyleIdx="0" presStyleCnt="2"/>
      <dgm:spPr/>
    </dgm:pt>
    <dgm:pt modelId="{91C18599-EC93-4190-9DD2-F436833E8B15}" type="pres">
      <dgm:prSet presAssocID="{2BE14A1B-C869-46B2-8D51-F9A1EF8B5676}" presName="node" presStyleLbl="node1" presStyleIdx="1" presStyleCnt="2">
        <dgm:presLayoutVars>
          <dgm:bulletEnabled val="1"/>
        </dgm:presLayoutVars>
      </dgm:prSet>
      <dgm:spPr/>
    </dgm:pt>
    <dgm:pt modelId="{269BAD25-DC97-4AF2-B97F-2AE9CF324FAF}" type="pres">
      <dgm:prSet presAssocID="{2BE14A1B-C869-46B2-8D51-F9A1EF8B5676}" presName="spNode" presStyleCnt="0"/>
      <dgm:spPr/>
    </dgm:pt>
    <dgm:pt modelId="{9B5A2660-18EA-4866-AE27-E6BC758D0AD2}" type="pres">
      <dgm:prSet presAssocID="{A34AAFE0-AE80-4570-9AA9-7EBE9F5327B8}" presName="sibTrans" presStyleLbl="sibTrans1D1" presStyleIdx="1" presStyleCnt="2"/>
      <dgm:spPr/>
    </dgm:pt>
  </dgm:ptLst>
  <dgm:cxnLst>
    <dgm:cxn modelId="{68CB9309-C232-48B8-AAAF-2087B13E0897}" srcId="{66AB907D-AA91-4E4B-A9C7-9227680301AF}" destId="{55BDAB4B-41DD-430C-BF57-87D3E355A9A2}" srcOrd="0" destOrd="0" parTransId="{A8573EFF-FC4F-41C5-8D1D-36898EAACE72}" sibTransId="{6F5D7450-68A2-4E20-9EC8-99339FD569D7}"/>
    <dgm:cxn modelId="{A2F7A966-EE20-4709-A180-8BAA4C283E2C}" type="presOf" srcId="{55BDAB4B-41DD-430C-BF57-87D3E355A9A2}" destId="{E76406D4-4D87-47D4-B4EB-F05763FB548E}" srcOrd="0" destOrd="0" presId="urn:microsoft.com/office/officeart/2005/8/layout/cycle5"/>
    <dgm:cxn modelId="{E967554B-90DB-4044-A7FE-5EE9DC25816E}" type="presOf" srcId="{D4FF973F-2308-4DB6-81D2-A9F5EFC2CA9E}" destId="{E76406D4-4D87-47D4-B4EB-F05763FB548E}" srcOrd="0" destOrd="1" presId="urn:microsoft.com/office/officeart/2005/8/layout/cycle5"/>
    <dgm:cxn modelId="{93E37590-01F4-48AD-B6B9-5FF371F43B52}" type="presOf" srcId="{A34AAFE0-AE80-4570-9AA9-7EBE9F5327B8}" destId="{9B5A2660-18EA-4866-AE27-E6BC758D0AD2}" srcOrd="0" destOrd="0" presId="urn:microsoft.com/office/officeart/2005/8/layout/cycle5"/>
    <dgm:cxn modelId="{665DAE9B-AECD-4D53-B161-47882EA0BE72}" srcId="{2BE14A1B-C869-46B2-8D51-F9A1EF8B5676}" destId="{F2B7FDC7-C010-4157-914B-5E46EBDE1F5A}" srcOrd="0" destOrd="0" parTransId="{F6859B34-8D6A-4669-B921-E3B5A9EDDD88}" sibTransId="{7969348F-8158-41F6-B0E3-2BFD369AB044}"/>
    <dgm:cxn modelId="{85025FAD-24EC-41E2-A95D-AAE0AAD0CF83}" srcId="{55BDAB4B-41DD-430C-BF57-87D3E355A9A2}" destId="{D4FF973F-2308-4DB6-81D2-A9F5EFC2CA9E}" srcOrd="0" destOrd="0" parTransId="{EBD70E37-A315-47D7-B3A7-318916D27325}" sibTransId="{53FE83EB-DE31-4B6F-963C-CD6874D4458B}"/>
    <dgm:cxn modelId="{AA75D8B3-0318-41B7-81B5-03EA6EF9C32A}" srcId="{66AB907D-AA91-4E4B-A9C7-9227680301AF}" destId="{2BE14A1B-C869-46B2-8D51-F9A1EF8B5676}" srcOrd="1" destOrd="0" parTransId="{621C15D7-5A51-4D7A-B8A4-625B43388CA3}" sibTransId="{A34AAFE0-AE80-4570-9AA9-7EBE9F5327B8}"/>
    <dgm:cxn modelId="{C170A3C2-E576-480E-8EF1-D6617C4A9674}" type="presOf" srcId="{F2B7FDC7-C010-4157-914B-5E46EBDE1F5A}" destId="{91C18599-EC93-4190-9DD2-F436833E8B15}" srcOrd="0" destOrd="1" presId="urn:microsoft.com/office/officeart/2005/8/layout/cycle5"/>
    <dgm:cxn modelId="{AADAA1E2-BFA8-4D11-B920-5E5718A06119}" type="presOf" srcId="{6F5D7450-68A2-4E20-9EC8-99339FD569D7}" destId="{D90BB84D-50DC-4F31-9323-50BA1E3124EE}" srcOrd="0" destOrd="0" presId="urn:microsoft.com/office/officeart/2005/8/layout/cycle5"/>
    <dgm:cxn modelId="{793C9DEE-C6E1-4D1C-8076-4388DE5905F0}" type="presOf" srcId="{66AB907D-AA91-4E4B-A9C7-9227680301AF}" destId="{093539C6-3B12-4A1E-9361-ECC84CA31330}" srcOrd="0" destOrd="0" presId="urn:microsoft.com/office/officeart/2005/8/layout/cycle5"/>
    <dgm:cxn modelId="{3F3728FF-83BD-4929-9D9F-5A5C0B2DF45C}" type="presOf" srcId="{2BE14A1B-C869-46B2-8D51-F9A1EF8B5676}" destId="{91C18599-EC93-4190-9DD2-F436833E8B15}" srcOrd="0" destOrd="0" presId="urn:microsoft.com/office/officeart/2005/8/layout/cycle5"/>
    <dgm:cxn modelId="{72FF0B4E-0225-4784-9F80-C38AF898907F}" type="presParOf" srcId="{093539C6-3B12-4A1E-9361-ECC84CA31330}" destId="{E76406D4-4D87-47D4-B4EB-F05763FB548E}" srcOrd="0" destOrd="0" presId="urn:microsoft.com/office/officeart/2005/8/layout/cycle5"/>
    <dgm:cxn modelId="{92FD5FF2-FB33-4823-B719-88A437B9B1C3}" type="presParOf" srcId="{093539C6-3B12-4A1E-9361-ECC84CA31330}" destId="{5AC4FD17-B465-434C-A92E-7D90168A88E2}" srcOrd="1" destOrd="0" presId="urn:microsoft.com/office/officeart/2005/8/layout/cycle5"/>
    <dgm:cxn modelId="{3455C800-81B5-4010-9DE4-B3BA371E12DA}" type="presParOf" srcId="{093539C6-3B12-4A1E-9361-ECC84CA31330}" destId="{D90BB84D-50DC-4F31-9323-50BA1E3124EE}" srcOrd="2" destOrd="0" presId="urn:microsoft.com/office/officeart/2005/8/layout/cycle5"/>
    <dgm:cxn modelId="{9F85BDB3-29F3-490C-ADEA-C64139DF3463}" type="presParOf" srcId="{093539C6-3B12-4A1E-9361-ECC84CA31330}" destId="{91C18599-EC93-4190-9DD2-F436833E8B15}" srcOrd="3" destOrd="0" presId="urn:microsoft.com/office/officeart/2005/8/layout/cycle5"/>
    <dgm:cxn modelId="{10AD09DF-9CBA-439A-A330-269387F7C5E4}" type="presParOf" srcId="{093539C6-3B12-4A1E-9361-ECC84CA31330}" destId="{269BAD25-DC97-4AF2-B97F-2AE9CF324FAF}" srcOrd="4" destOrd="0" presId="urn:microsoft.com/office/officeart/2005/8/layout/cycle5"/>
    <dgm:cxn modelId="{0C946862-F7F6-4313-A78F-DB52338805B8}" type="presParOf" srcId="{093539C6-3B12-4A1E-9361-ECC84CA31330}" destId="{9B5A2660-18EA-4866-AE27-E6BC758D0AD2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C20D1F-7A9F-4059-8F66-4408A70E5CE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E98D91-7404-4820-8EC9-21F42503CCDE}">
      <dgm:prSet phldrT="[Text]"/>
      <dgm:spPr/>
      <dgm:t>
        <a:bodyPr/>
        <a:lstStyle/>
        <a:p>
          <a:r>
            <a:rPr lang="en-US" dirty="0"/>
            <a:t>Typical Disciplines</a:t>
          </a:r>
        </a:p>
      </dgm:t>
    </dgm:pt>
    <dgm:pt modelId="{A0BF9B9E-A25E-42BF-BB48-7702AF7ED19B}" type="parTrans" cxnId="{C0418AE0-360E-4CD2-BECB-095EEE2D6F32}">
      <dgm:prSet/>
      <dgm:spPr/>
      <dgm:t>
        <a:bodyPr/>
        <a:lstStyle/>
        <a:p>
          <a:endParaRPr lang="en-US"/>
        </a:p>
      </dgm:t>
    </dgm:pt>
    <dgm:pt modelId="{673F6FE9-0BD7-4D22-889F-AA1B4B0DDE3E}" type="sibTrans" cxnId="{C0418AE0-360E-4CD2-BECB-095EEE2D6F32}">
      <dgm:prSet/>
      <dgm:spPr/>
      <dgm:t>
        <a:bodyPr/>
        <a:lstStyle/>
        <a:p>
          <a:endParaRPr lang="en-US"/>
        </a:p>
      </dgm:t>
    </dgm:pt>
    <dgm:pt modelId="{65C52B5E-4FE1-4669-B594-DE25059FA518}">
      <dgm:prSet phldrT="[Text]"/>
      <dgm:spPr/>
      <dgm:t>
        <a:bodyPr/>
        <a:lstStyle/>
        <a:p>
          <a:r>
            <a:rPr lang="en-US" dirty="0"/>
            <a:t>Aerodynamics</a:t>
          </a:r>
        </a:p>
      </dgm:t>
    </dgm:pt>
    <dgm:pt modelId="{4DA41973-2A9C-43BB-B0EE-4AED8B5A2710}" type="parTrans" cxnId="{FA40263E-B09C-41AC-8A92-7ECA0E7217AB}">
      <dgm:prSet/>
      <dgm:spPr/>
      <dgm:t>
        <a:bodyPr/>
        <a:lstStyle/>
        <a:p>
          <a:endParaRPr lang="en-US"/>
        </a:p>
      </dgm:t>
    </dgm:pt>
    <dgm:pt modelId="{BE8A32AE-1951-4624-BD46-AEA06D7F005E}" type="sibTrans" cxnId="{FA40263E-B09C-41AC-8A92-7ECA0E7217AB}">
      <dgm:prSet/>
      <dgm:spPr/>
      <dgm:t>
        <a:bodyPr/>
        <a:lstStyle/>
        <a:p>
          <a:endParaRPr lang="en-US"/>
        </a:p>
      </dgm:t>
    </dgm:pt>
    <dgm:pt modelId="{78FBBB36-C54D-41ED-BB10-38FAD440EC18}">
      <dgm:prSet phldrT="[Text]"/>
      <dgm:spPr/>
      <dgm:t>
        <a:bodyPr/>
        <a:lstStyle/>
        <a:p>
          <a:r>
            <a:rPr lang="en-US" dirty="0"/>
            <a:t>Structures</a:t>
          </a:r>
        </a:p>
      </dgm:t>
    </dgm:pt>
    <dgm:pt modelId="{03315F13-DE48-4363-A709-0E0A60D080E5}" type="parTrans" cxnId="{099EA682-8DBC-4A9D-BD9E-DB92C7DAAD78}">
      <dgm:prSet/>
      <dgm:spPr/>
      <dgm:t>
        <a:bodyPr/>
        <a:lstStyle/>
        <a:p>
          <a:endParaRPr lang="en-US"/>
        </a:p>
      </dgm:t>
    </dgm:pt>
    <dgm:pt modelId="{71AF6CF2-76F9-43AE-92E6-C6F007E79CA1}" type="sibTrans" cxnId="{099EA682-8DBC-4A9D-BD9E-DB92C7DAAD78}">
      <dgm:prSet/>
      <dgm:spPr/>
      <dgm:t>
        <a:bodyPr/>
        <a:lstStyle/>
        <a:p>
          <a:endParaRPr lang="en-US"/>
        </a:p>
      </dgm:t>
    </dgm:pt>
    <dgm:pt modelId="{AF6F73B6-2C96-4AC7-A5BA-CFBE3AA0C8A4}">
      <dgm:prSet phldrT="[Text]"/>
      <dgm:spPr/>
      <dgm:t>
        <a:bodyPr/>
        <a:lstStyle/>
        <a:p>
          <a:r>
            <a:rPr lang="en-US" dirty="0"/>
            <a:t>Propulsion</a:t>
          </a:r>
        </a:p>
      </dgm:t>
    </dgm:pt>
    <dgm:pt modelId="{1A1881BF-EFF8-4270-A9F0-34982B5969B4}" type="parTrans" cxnId="{8215335B-DF2E-4B2E-8852-6114D534C12E}">
      <dgm:prSet/>
      <dgm:spPr/>
      <dgm:t>
        <a:bodyPr/>
        <a:lstStyle/>
        <a:p>
          <a:endParaRPr lang="en-US"/>
        </a:p>
      </dgm:t>
    </dgm:pt>
    <dgm:pt modelId="{1B51E703-6AFE-42E1-9229-DF9AFC97AA0E}" type="sibTrans" cxnId="{8215335B-DF2E-4B2E-8852-6114D534C12E}">
      <dgm:prSet/>
      <dgm:spPr/>
      <dgm:t>
        <a:bodyPr/>
        <a:lstStyle/>
        <a:p>
          <a:endParaRPr lang="en-US"/>
        </a:p>
      </dgm:t>
    </dgm:pt>
    <dgm:pt modelId="{8F31F303-E05D-49A7-A898-BA9C6E76DA09}">
      <dgm:prSet phldrT="[Text]"/>
      <dgm:spPr/>
      <dgm:t>
        <a:bodyPr/>
        <a:lstStyle/>
        <a:p>
          <a:r>
            <a:rPr lang="en-US" dirty="0"/>
            <a:t>Stability &amp; Control</a:t>
          </a:r>
        </a:p>
      </dgm:t>
    </dgm:pt>
    <dgm:pt modelId="{81EAAA32-0F02-47D2-86D4-4B30B4AAEB5A}" type="parTrans" cxnId="{692DFB08-7A9E-45BF-816A-8EF539CDA0D7}">
      <dgm:prSet/>
      <dgm:spPr/>
      <dgm:t>
        <a:bodyPr/>
        <a:lstStyle/>
        <a:p>
          <a:endParaRPr lang="en-US"/>
        </a:p>
      </dgm:t>
    </dgm:pt>
    <dgm:pt modelId="{815E930A-83D5-48BF-BBC1-2BD1A71B2037}" type="sibTrans" cxnId="{692DFB08-7A9E-45BF-816A-8EF539CDA0D7}">
      <dgm:prSet/>
      <dgm:spPr/>
      <dgm:t>
        <a:bodyPr/>
        <a:lstStyle/>
        <a:p>
          <a:endParaRPr lang="en-US"/>
        </a:p>
      </dgm:t>
    </dgm:pt>
    <dgm:pt modelId="{6EADA4D8-2C2D-48D9-98DD-6531512988D4}">
      <dgm:prSet phldrT="[Text]"/>
      <dgm:spPr/>
      <dgm:t>
        <a:bodyPr/>
        <a:lstStyle/>
        <a:p>
          <a:r>
            <a:rPr lang="en-US" dirty="0"/>
            <a:t>Trajectory/Dynamics</a:t>
          </a:r>
        </a:p>
      </dgm:t>
    </dgm:pt>
    <dgm:pt modelId="{C0AED95C-BABC-4CB1-8C46-DA52E229F436}" type="parTrans" cxnId="{5BF72956-C3AB-4429-93C7-0EDE912C8BA6}">
      <dgm:prSet/>
      <dgm:spPr/>
      <dgm:t>
        <a:bodyPr/>
        <a:lstStyle/>
        <a:p>
          <a:endParaRPr lang="en-US"/>
        </a:p>
      </dgm:t>
    </dgm:pt>
    <dgm:pt modelId="{B892AE14-9563-45CF-8129-22CF756E0C0C}" type="sibTrans" cxnId="{5BF72956-C3AB-4429-93C7-0EDE912C8BA6}">
      <dgm:prSet/>
      <dgm:spPr/>
      <dgm:t>
        <a:bodyPr/>
        <a:lstStyle/>
        <a:p>
          <a:endParaRPr lang="en-US"/>
        </a:p>
      </dgm:t>
    </dgm:pt>
    <dgm:pt modelId="{EB20375E-79F1-496E-AD21-BFB1A037D8F2}">
      <dgm:prSet phldrT="[Text]"/>
      <dgm:spPr/>
      <dgm:t>
        <a:bodyPr/>
        <a:lstStyle/>
        <a:p>
          <a:r>
            <a:rPr lang="en-US" dirty="0"/>
            <a:t>Mission-specific requirements</a:t>
          </a:r>
        </a:p>
      </dgm:t>
    </dgm:pt>
    <dgm:pt modelId="{F96B472D-8DE0-4A0B-A93D-76B592B07249}" type="parTrans" cxnId="{B032BA1A-D63C-4877-B438-3A1ACCB00BC4}">
      <dgm:prSet/>
      <dgm:spPr/>
      <dgm:t>
        <a:bodyPr/>
        <a:lstStyle/>
        <a:p>
          <a:endParaRPr lang="en-US"/>
        </a:p>
      </dgm:t>
    </dgm:pt>
    <dgm:pt modelId="{62D8A8E9-DF43-41BC-90E4-730C9EBC387A}" type="sibTrans" cxnId="{B032BA1A-D63C-4877-B438-3A1ACCB00BC4}">
      <dgm:prSet/>
      <dgm:spPr/>
      <dgm:t>
        <a:bodyPr/>
        <a:lstStyle/>
        <a:p>
          <a:endParaRPr lang="en-US"/>
        </a:p>
      </dgm:t>
    </dgm:pt>
    <dgm:pt modelId="{1978F4E3-B518-4279-951B-B8D88D6F602B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BA60BF4-39D6-463C-919D-337678D83B64}" type="parTrans" cxnId="{2CAADF26-44FA-4D30-ABC5-7BE1DE777EB9}">
      <dgm:prSet/>
      <dgm:spPr/>
      <dgm:t>
        <a:bodyPr/>
        <a:lstStyle/>
        <a:p>
          <a:endParaRPr lang="en-US"/>
        </a:p>
      </dgm:t>
    </dgm:pt>
    <dgm:pt modelId="{DF36896F-D271-4D8E-B9E1-9E46EE27ACF5}" type="sibTrans" cxnId="{2CAADF26-44FA-4D30-ABC5-7BE1DE777EB9}">
      <dgm:prSet/>
      <dgm:spPr/>
      <dgm:t>
        <a:bodyPr/>
        <a:lstStyle/>
        <a:p>
          <a:endParaRPr lang="en-US"/>
        </a:p>
      </dgm:t>
    </dgm:pt>
    <dgm:pt modelId="{4087D5FC-A027-49E6-929C-77F61D546B25}">
      <dgm:prSet phldrT="[Text]"/>
      <dgm:spPr/>
      <dgm:t>
        <a:bodyPr/>
        <a:lstStyle/>
        <a:p>
          <a:r>
            <a:rPr lang="en-US" dirty="0"/>
            <a:t>Weights</a:t>
          </a:r>
        </a:p>
      </dgm:t>
    </dgm:pt>
    <dgm:pt modelId="{A735CBDD-FEA9-4D73-9AFF-DD05A7FF08C3}" type="parTrans" cxnId="{045F55E0-ADFF-4836-9FA6-9E3E614E6DFE}">
      <dgm:prSet/>
      <dgm:spPr/>
      <dgm:t>
        <a:bodyPr/>
        <a:lstStyle/>
        <a:p>
          <a:endParaRPr lang="en-US"/>
        </a:p>
      </dgm:t>
    </dgm:pt>
    <dgm:pt modelId="{62ACEE85-677F-48C6-9A88-3879C80FF8D1}" type="sibTrans" cxnId="{045F55E0-ADFF-4836-9FA6-9E3E614E6DFE}">
      <dgm:prSet/>
      <dgm:spPr/>
      <dgm:t>
        <a:bodyPr/>
        <a:lstStyle/>
        <a:p>
          <a:endParaRPr lang="en-US"/>
        </a:p>
      </dgm:t>
    </dgm:pt>
    <dgm:pt modelId="{FCB424DB-5AF2-4DDD-925C-C6E3C3BC3527}">
      <dgm:prSet phldrT="[Text]"/>
      <dgm:spPr/>
      <dgm:t>
        <a:bodyPr/>
        <a:lstStyle/>
        <a:p>
          <a:r>
            <a:rPr lang="en-US" dirty="0"/>
            <a:t>Power Systems</a:t>
          </a:r>
        </a:p>
      </dgm:t>
    </dgm:pt>
    <dgm:pt modelId="{C478C71E-4FB6-4312-AE3A-3016AAB2D272}" type="parTrans" cxnId="{60F03A53-EC86-4CFC-8BF1-5B4D12930DB4}">
      <dgm:prSet/>
      <dgm:spPr/>
      <dgm:t>
        <a:bodyPr/>
        <a:lstStyle/>
        <a:p>
          <a:endParaRPr lang="en-US"/>
        </a:p>
      </dgm:t>
    </dgm:pt>
    <dgm:pt modelId="{776FE0E2-D0AD-49CF-A5F2-3F0942A5EF5F}" type="sibTrans" cxnId="{60F03A53-EC86-4CFC-8BF1-5B4D12930DB4}">
      <dgm:prSet/>
      <dgm:spPr/>
      <dgm:t>
        <a:bodyPr/>
        <a:lstStyle/>
        <a:p>
          <a:endParaRPr lang="en-US"/>
        </a:p>
      </dgm:t>
    </dgm:pt>
    <dgm:pt modelId="{D0E319B1-1E69-41A6-88D8-A6E0CF59C9CC}" type="pres">
      <dgm:prSet presAssocID="{5CC20D1F-7A9F-4059-8F66-4408A70E5CE6}" presName="vert0" presStyleCnt="0">
        <dgm:presLayoutVars>
          <dgm:dir/>
          <dgm:animOne val="branch"/>
          <dgm:animLvl val="lvl"/>
        </dgm:presLayoutVars>
      </dgm:prSet>
      <dgm:spPr/>
    </dgm:pt>
    <dgm:pt modelId="{B36322DB-1387-49A8-A7B3-5FB9C8554AC8}" type="pres">
      <dgm:prSet presAssocID="{EEE98D91-7404-4820-8EC9-21F42503CCDE}" presName="thickLine" presStyleLbl="alignNode1" presStyleIdx="0" presStyleCnt="1"/>
      <dgm:spPr/>
    </dgm:pt>
    <dgm:pt modelId="{243BE560-12DA-4D99-9308-45C3A776B260}" type="pres">
      <dgm:prSet presAssocID="{EEE98D91-7404-4820-8EC9-21F42503CCDE}" presName="horz1" presStyleCnt="0"/>
      <dgm:spPr/>
    </dgm:pt>
    <dgm:pt modelId="{95E2F889-ABF4-48FF-B998-E3174F8DC426}" type="pres">
      <dgm:prSet presAssocID="{EEE98D91-7404-4820-8EC9-21F42503CCDE}" presName="tx1" presStyleLbl="revTx" presStyleIdx="0" presStyleCnt="10"/>
      <dgm:spPr/>
    </dgm:pt>
    <dgm:pt modelId="{7B7519A3-9695-4FA4-BDFE-D01F963B7AD1}" type="pres">
      <dgm:prSet presAssocID="{EEE98D91-7404-4820-8EC9-21F42503CCDE}" presName="vert1" presStyleCnt="0"/>
      <dgm:spPr/>
    </dgm:pt>
    <dgm:pt modelId="{CEDD5BB3-88B4-4AC6-AFE6-05695881439B}" type="pres">
      <dgm:prSet presAssocID="{65C52B5E-4FE1-4669-B594-DE25059FA518}" presName="vertSpace2a" presStyleCnt="0"/>
      <dgm:spPr/>
    </dgm:pt>
    <dgm:pt modelId="{BE47D42C-CA3A-4ED9-83FE-F6D3F92C6E69}" type="pres">
      <dgm:prSet presAssocID="{65C52B5E-4FE1-4669-B594-DE25059FA518}" presName="horz2" presStyleCnt="0"/>
      <dgm:spPr/>
    </dgm:pt>
    <dgm:pt modelId="{4FE36D4F-6059-4B8F-BFD0-F5400CE53ADA}" type="pres">
      <dgm:prSet presAssocID="{65C52B5E-4FE1-4669-B594-DE25059FA518}" presName="horzSpace2" presStyleCnt="0"/>
      <dgm:spPr/>
    </dgm:pt>
    <dgm:pt modelId="{4DD6A751-842F-4534-9338-070F2E0B7D7F}" type="pres">
      <dgm:prSet presAssocID="{65C52B5E-4FE1-4669-B594-DE25059FA518}" presName="tx2" presStyleLbl="revTx" presStyleIdx="1" presStyleCnt="10"/>
      <dgm:spPr/>
    </dgm:pt>
    <dgm:pt modelId="{EC01C639-8CB5-454E-B72D-34DEFDD6B1A5}" type="pres">
      <dgm:prSet presAssocID="{65C52B5E-4FE1-4669-B594-DE25059FA518}" presName="vert2" presStyleCnt="0"/>
      <dgm:spPr/>
    </dgm:pt>
    <dgm:pt modelId="{9462FE69-5ABE-4618-846C-55CF02CF34FB}" type="pres">
      <dgm:prSet presAssocID="{65C52B5E-4FE1-4669-B594-DE25059FA518}" presName="thinLine2b" presStyleLbl="callout" presStyleIdx="0" presStyleCnt="9"/>
      <dgm:spPr/>
    </dgm:pt>
    <dgm:pt modelId="{A66BCD6F-8918-4FD4-A26C-03DA16015306}" type="pres">
      <dgm:prSet presAssocID="{65C52B5E-4FE1-4669-B594-DE25059FA518}" presName="vertSpace2b" presStyleCnt="0"/>
      <dgm:spPr/>
    </dgm:pt>
    <dgm:pt modelId="{0FD6F32A-0828-46DC-A8FA-78D08A248E93}" type="pres">
      <dgm:prSet presAssocID="{78FBBB36-C54D-41ED-BB10-38FAD440EC18}" presName="horz2" presStyleCnt="0"/>
      <dgm:spPr/>
    </dgm:pt>
    <dgm:pt modelId="{848751DA-4314-4883-8DE6-B379E6FAF26B}" type="pres">
      <dgm:prSet presAssocID="{78FBBB36-C54D-41ED-BB10-38FAD440EC18}" presName="horzSpace2" presStyleCnt="0"/>
      <dgm:spPr/>
    </dgm:pt>
    <dgm:pt modelId="{ABD3E3F1-6220-4FDF-AC8E-F7BE9DBB6A1E}" type="pres">
      <dgm:prSet presAssocID="{78FBBB36-C54D-41ED-BB10-38FAD440EC18}" presName="tx2" presStyleLbl="revTx" presStyleIdx="2" presStyleCnt="10"/>
      <dgm:spPr/>
    </dgm:pt>
    <dgm:pt modelId="{46CC2F43-4791-4B00-8B6E-507992678FAE}" type="pres">
      <dgm:prSet presAssocID="{78FBBB36-C54D-41ED-BB10-38FAD440EC18}" presName="vert2" presStyleCnt="0"/>
      <dgm:spPr/>
    </dgm:pt>
    <dgm:pt modelId="{DAFB129A-0107-451B-ABBA-0F6B945F01A8}" type="pres">
      <dgm:prSet presAssocID="{78FBBB36-C54D-41ED-BB10-38FAD440EC18}" presName="thinLine2b" presStyleLbl="callout" presStyleIdx="1" presStyleCnt="9"/>
      <dgm:spPr/>
    </dgm:pt>
    <dgm:pt modelId="{B97CCC25-08C9-4094-B0E1-99605F62FDC3}" type="pres">
      <dgm:prSet presAssocID="{78FBBB36-C54D-41ED-BB10-38FAD440EC18}" presName="vertSpace2b" presStyleCnt="0"/>
      <dgm:spPr/>
    </dgm:pt>
    <dgm:pt modelId="{31471568-A277-479B-A00E-112C81F40F16}" type="pres">
      <dgm:prSet presAssocID="{AF6F73B6-2C96-4AC7-A5BA-CFBE3AA0C8A4}" presName="horz2" presStyleCnt="0"/>
      <dgm:spPr/>
    </dgm:pt>
    <dgm:pt modelId="{D6E28A0F-AC81-44F2-B43D-569788EDEEA4}" type="pres">
      <dgm:prSet presAssocID="{AF6F73B6-2C96-4AC7-A5BA-CFBE3AA0C8A4}" presName="horzSpace2" presStyleCnt="0"/>
      <dgm:spPr/>
    </dgm:pt>
    <dgm:pt modelId="{D92FCD07-13ED-47E2-B930-E4CC479831E7}" type="pres">
      <dgm:prSet presAssocID="{AF6F73B6-2C96-4AC7-A5BA-CFBE3AA0C8A4}" presName="tx2" presStyleLbl="revTx" presStyleIdx="3" presStyleCnt="10"/>
      <dgm:spPr/>
    </dgm:pt>
    <dgm:pt modelId="{E41A25E2-4EE6-4C47-9CEB-040BB11B8BE4}" type="pres">
      <dgm:prSet presAssocID="{AF6F73B6-2C96-4AC7-A5BA-CFBE3AA0C8A4}" presName="vert2" presStyleCnt="0"/>
      <dgm:spPr/>
    </dgm:pt>
    <dgm:pt modelId="{AF53A4F0-E55E-4CED-B7C1-34E690DD444E}" type="pres">
      <dgm:prSet presAssocID="{AF6F73B6-2C96-4AC7-A5BA-CFBE3AA0C8A4}" presName="thinLine2b" presStyleLbl="callout" presStyleIdx="2" presStyleCnt="9"/>
      <dgm:spPr/>
    </dgm:pt>
    <dgm:pt modelId="{4B383606-3A8B-4074-AABF-E80680A746EF}" type="pres">
      <dgm:prSet presAssocID="{AF6F73B6-2C96-4AC7-A5BA-CFBE3AA0C8A4}" presName="vertSpace2b" presStyleCnt="0"/>
      <dgm:spPr/>
    </dgm:pt>
    <dgm:pt modelId="{C3EFFEFF-9884-48CD-A9B9-291B7F1B22A8}" type="pres">
      <dgm:prSet presAssocID="{FCB424DB-5AF2-4DDD-925C-C6E3C3BC3527}" presName="horz2" presStyleCnt="0"/>
      <dgm:spPr/>
    </dgm:pt>
    <dgm:pt modelId="{BD09D401-CF82-4DB0-BD88-3E68D3A16218}" type="pres">
      <dgm:prSet presAssocID="{FCB424DB-5AF2-4DDD-925C-C6E3C3BC3527}" presName="horzSpace2" presStyleCnt="0"/>
      <dgm:spPr/>
    </dgm:pt>
    <dgm:pt modelId="{E8E043C8-8EE8-4645-8FE6-8093E008992D}" type="pres">
      <dgm:prSet presAssocID="{FCB424DB-5AF2-4DDD-925C-C6E3C3BC3527}" presName="tx2" presStyleLbl="revTx" presStyleIdx="4" presStyleCnt="10"/>
      <dgm:spPr/>
    </dgm:pt>
    <dgm:pt modelId="{0633FE47-57F5-4E1A-B380-F660F9E0FBB7}" type="pres">
      <dgm:prSet presAssocID="{FCB424DB-5AF2-4DDD-925C-C6E3C3BC3527}" presName="vert2" presStyleCnt="0"/>
      <dgm:spPr/>
    </dgm:pt>
    <dgm:pt modelId="{57233B34-C64C-417B-BCD0-2F334F8C5047}" type="pres">
      <dgm:prSet presAssocID="{FCB424DB-5AF2-4DDD-925C-C6E3C3BC3527}" presName="thinLine2b" presStyleLbl="callout" presStyleIdx="3" presStyleCnt="9"/>
      <dgm:spPr/>
    </dgm:pt>
    <dgm:pt modelId="{F2903FDC-A2DB-413A-8AD7-CC167EC07863}" type="pres">
      <dgm:prSet presAssocID="{FCB424DB-5AF2-4DDD-925C-C6E3C3BC3527}" presName="vertSpace2b" presStyleCnt="0"/>
      <dgm:spPr/>
    </dgm:pt>
    <dgm:pt modelId="{FDFBBDDF-3140-47D7-B7B2-B017EF4AC139}" type="pres">
      <dgm:prSet presAssocID="{8F31F303-E05D-49A7-A898-BA9C6E76DA09}" presName="horz2" presStyleCnt="0"/>
      <dgm:spPr/>
    </dgm:pt>
    <dgm:pt modelId="{8896558B-C20B-4DA3-87D6-D39C2525B77E}" type="pres">
      <dgm:prSet presAssocID="{8F31F303-E05D-49A7-A898-BA9C6E76DA09}" presName="horzSpace2" presStyleCnt="0"/>
      <dgm:spPr/>
    </dgm:pt>
    <dgm:pt modelId="{C21F3499-F314-4965-8E15-8C5F6A391F39}" type="pres">
      <dgm:prSet presAssocID="{8F31F303-E05D-49A7-A898-BA9C6E76DA09}" presName="tx2" presStyleLbl="revTx" presStyleIdx="5" presStyleCnt="10"/>
      <dgm:spPr/>
    </dgm:pt>
    <dgm:pt modelId="{A7086B0F-4E8D-49C2-A71B-AD3CE325918B}" type="pres">
      <dgm:prSet presAssocID="{8F31F303-E05D-49A7-A898-BA9C6E76DA09}" presName="vert2" presStyleCnt="0"/>
      <dgm:spPr/>
    </dgm:pt>
    <dgm:pt modelId="{98D64EA0-224D-4528-B60C-7A6E19B57E3A}" type="pres">
      <dgm:prSet presAssocID="{8F31F303-E05D-49A7-A898-BA9C6E76DA09}" presName="thinLine2b" presStyleLbl="callout" presStyleIdx="4" presStyleCnt="9"/>
      <dgm:spPr/>
    </dgm:pt>
    <dgm:pt modelId="{1D53D3BE-0BFC-457E-A21A-6FBE4B7089B4}" type="pres">
      <dgm:prSet presAssocID="{8F31F303-E05D-49A7-A898-BA9C6E76DA09}" presName="vertSpace2b" presStyleCnt="0"/>
      <dgm:spPr/>
    </dgm:pt>
    <dgm:pt modelId="{F69E9AB1-7BE7-47F4-B09E-561375397A99}" type="pres">
      <dgm:prSet presAssocID="{6EADA4D8-2C2D-48D9-98DD-6531512988D4}" presName="horz2" presStyleCnt="0"/>
      <dgm:spPr/>
    </dgm:pt>
    <dgm:pt modelId="{289D5B5A-81AB-443E-9895-A2EBCD99D48D}" type="pres">
      <dgm:prSet presAssocID="{6EADA4D8-2C2D-48D9-98DD-6531512988D4}" presName="horzSpace2" presStyleCnt="0"/>
      <dgm:spPr/>
    </dgm:pt>
    <dgm:pt modelId="{799E73B5-DDF3-4196-AA0A-DB372C2C507A}" type="pres">
      <dgm:prSet presAssocID="{6EADA4D8-2C2D-48D9-98DD-6531512988D4}" presName="tx2" presStyleLbl="revTx" presStyleIdx="6" presStyleCnt="10"/>
      <dgm:spPr/>
    </dgm:pt>
    <dgm:pt modelId="{9219D2FE-664B-4993-8FE2-9902BDDF1DD3}" type="pres">
      <dgm:prSet presAssocID="{6EADA4D8-2C2D-48D9-98DD-6531512988D4}" presName="vert2" presStyleCnt="0"/>
      <dgm:spPr/>
    </dgm:pt>
    <dgm:pt modelId="{1738C09E-F21C-42C1-8BBE-55D567008E6D}" type="pres">
      <dgm:prSet presAssocID="{6EADA4D8-2C2D-48D9-98DD-6531512988D4}" presName="thinLine2b" presStyleLbl="callout" presStyleIdx="5" presStyleCnt="9"/>
      <dgm:spPr/>
    </dgm:pt>
    <dgm:pt modelId="{67AC61E0-1801-41D0-924D-EF241ABB67F0}" type="pres">
      <dgm:prSet presAssocID="{6EADA4D8-2C2D-48D9-98DD-6531512988D4}" presName="vertSpace2b" presStyleCnt="0"/>
      <dgm:spPr/>
    </dgm:pt>
    <dgm:pt modelId="{A032FDAF-B39D-4139-B035-AC945AE2BC1C}" type="pres">
      <dgm:prSet presAssocID="{4087D5FC-A027-49E6-929C-77F61D546B25}" presName="horz2" presStyleCnt="0"/>
      <dgm:spPr/>
    </dgm:pt>
    <dgm:pt modelId="{C8BFF494-86E5-47DC-B9AB-96348F1B7554}" type="pres">
      <dgm:prSet presAssocID="{4087D5FC-A027-49E6-929C-77F61D546B25}" presName="horzSpace2" presStyleCnt="0"/>
      <dgm:spPr/>
    </dgm:pt>
    <dgm:pt modelId="{09C2C6A1-5873-4D3B-91E1-ADA68A19BB1D}" type="pres">
      <dgm:prSet presAssocID="{4087D5FC-A027-49E6-929C-77F61D546B25}" presName="tx2" presStyleLbl="revTx" presStyleIdx="7" presStyleCnt="10"/>
      <dgm:spPr/>
    </dgm:pt>
    <dgm:pt modelId="{EB0E6C43-F61E-4152-A2AF-C522B212E128}" type="pres">
      <dgm:prSet presAssocID="{4087D5FC-A027-49E6-929C-77F61D546B25}" presName="vert2" presStyleCnt="0"/>
      <dgm:spPr/>
    </dgm:pt>
    <dgm:pt modelId="{692A90FA-AC13-44B3-8FDA-44D5C894B349}" type="pres">
      <dgm:prSet presAssocID="{4087D5FC-A027-49E6-929C-77F61D546B25}" presName="thinLine2b" presStyleLbl="callout" presStyleIdx="6" presStyleCnt="9"/>
      <dgm:spPr/>
    </dgm:pt>
    <dgm:pt modelId="{39E6B51E-8008-4871-B094-8D6DE42234E8}" type="pres">
      <dgm:prSet presAssocID="{4087D5FC-A027-49E6-929C-77F61D546B25}" presName="vertSpace2b" presStyleCnt="0"/>
      <dgm:spPr/>
    </dgm:pt>
    <dgm:pt modelId="{10F48091-2CB8-4E96-B20E-9AE904265A28}" type="pres">
      <dgm:prSet presAssocID="{EB20375E-79F1-496E-AD21-BFB1A037D8F2}" presName="horz2" presStyleCnt="0"/>
      <dgm:spPr/>
    </dgm:pt>
    <dgm:pt modelId="{A82EC8DD-9335-4CAA-9106-6D0322683591}" type="pres">
      <dgm:prSet presAssocID="{EB20375E-79F1-496E-AD21-BFB1A037D8F2}" presName="horzSpace2" presStyleCnt="0"/>
      <dgm:spPr/>
    </dgm:pt>
    <dgm:pt modelId="{0AF22B65-2EF1-44CB-A550-6B027A4B5341}" type="pres">
      <dgm:prSet presAssocID="{EB20375E-79F1-496E-AD21-BFB1A037D8F2}" presName="tx2" presStyleLbl="revTx" presStyleIdx="8" presStyleCnt="10"/>
      <dgm:spPr/>
    </dgm:pt>
    <dgm:pt modelId="{3286609D-4179-4235-A3FE-9948D9F044B1}" type="pres">
      <dgm:prSet presAssocID="{EB20375E-79F1-496E-AD21-BFB1A037D8F2}" presName="vert2" presStyleCnt="0"/>
      <dgm:spPr/>
    </dgm:pt>
    <dgm:pt modelId="{202D7473-4226-4487-9C14-B826EB52FCFB}" type="pres">
      <dgm:prSet presAssocID="{EB20375E-79F1-496E-AD21-BFB1A037D8F2}" presName="thinLine2b" presStyleLbl="callout" presStyleIdx="7" presStyleCnt="9"/>
      <dgm:spPr/>
    </dgm:pt>
    <dgm:pt modelId="{85260041-3EEC-4985-9FB6-19EB2224D270}" type="pres">
      <dgm:prSet presAssocID="{EB20375E-79F1-496E-AD21-BFB1A037D8F2}" presName="vertSpace2b" presStyleCnt="0"/>
      <dgm:spPr/>
    </dgm:pt>
    <dgm:pt modelId="{9C5E8285-B76D-4161-8BA8-5A98D3255D75}" type="pres">
      <dgm:prSet presAssocID="{1978F4E3-B518-4279-951B-B8D88D6F602B}" presName="horz2" presStyleCnt="0"/>
      <dgm:spPr/>
    </dgm:pt>
    <dgm:pt modelId="{DDAA2C11-3395-4AD5-9142-2DE537EE8F89}" type="pres">
      <dgm:prSet presAssocID="{1978F4E3-B518-4279-951B-B8D88D6F602B}" presName="horzSpace2" presStyleCnt="0"/>
      <dgm:spPr/>
    </dgm:pt>
    <dgm:pt modelId="{33BD4C0A-CC6D-4211-B3A5-3D897226D1B5}" type="pres">
      <dgm:prSet presAssocID="{1978F4E3-B518-4279-951B-B8D88D6F602B}" presName="tx2" presStyleLbl="revTx" presStyleIdx="9" presStyleCnt="10"/>
      <dgm:spPr/>
    </dgm:pt>
    <dgm:pt modelId="{AA19AFBB-2DBA-41B1-98C4-4161B8C289D4}" type="pres">
      <dgm:prSet presAssocID="{1978F4E3-B518-4279-951B-B8D88D6F602B}" presName="vert2" presStyleCnt="0"/>
      <dgm:spPr/>
    </dgm:pt>
    <dgm:pt modelId="{85E9A061-3BB1-49D5-9A4E-0A3279FA59E2}" type="pres">
      <dgm:prSet presAssocID="{1978F4E3-B518-4279-951B-B8D88D6F602B}" presName="thinLine2b" presStyleLbl="callout" presStyleIdx="8" presStyleCnt="9"/>
      <dgm:spPr/>
    </dgm:pt>
    <dgm:pt modelId="{CA4B3222-8447-433E-BE6F-0E5B0812EDF8}" type="pres">
      <dgm:prSet presAssocID="{1978F4E3-B518-4279-951B-B8D88D6F602B}" presName="vertSpace2b" presStyleCnt="0"/>
      <dgm:spPr/>
    </dgm:pt>
  </dgm:ptLst>
  <dgm:cxnLst>
    <dgm:cxn modelId="{692DFB08-7A9E-45BF-816A-8EF539CDA0D7}" srcId="{EEE98D91-7404-4820-8EC9-21F42503CCDE}" destId="{8F31F303-E05D-49A7-A898-BA9C6E76DA09}" srcOrd="4" destOrd="0" parTransId="{81EAAA32-0F02-47D2-86D4-4B30B4AAEB5A}" sibTransId="{815E930A-83D5-48BF-BBC1-2BD1A71B2037}"/>
    <dgm:cxn modelId="{B032BA1A-D63C-4877-B438-3A1ACCB00BC4}" srcId="{EEE98D91-7404-4820-8EC9-21F42503CCDE}" destId="{EB20375E-79F1-496E-AD21-BFB1A037D8F2}" srcOrd="7" destOrd="0" parTransId="{F96B472D-8DE0-4A0B-A93D-76B592B07249}" sibTransId="{62D8A8E9-DF43-41BC-90E4-730C9EBC387A}"/>
    <dgm:cxn modelId="{19470821-7AF0-4DC4-A41B-B6A8279AF6BF}" type="presOf" srcId="{AF6F73B6-2C96-4AC7-A5BA-CFBE3AA0C8A4}" destId="{D92FCD07-13ED-47E2-B930-E4CC479831E7}" srcOrd="0" destOrd="0" presId="urn:microsoft.com/office/officeart/2008/layout/LinedList"/>
    <dgm:cxn modelId="{2CAADF26-44FA-4D30-ABC5-7BE1DE777EB9}" srcId="{EEE98D91-7404-4820-8EC9-21F42503CCDE}" destId="{1978F4E3-B518-4279-951B-B8D88D6F602B}" srcOrd="8" destOrd="0" parTransId="{EBA60BF4-39D6-463C-919D-337678D83B64}" sibTransId="{DF36896F-D271-4D8E-B9E1-9E46EE27ACF5}"/>
    <dgm:cxn modelId="{02CF4537-6ACF-4A1A-B507-D7BC7251E0C4}" type="presOf" srcId="{4087D5FC-A027-49E6-929C-77F61D546B25}" destId="{09C2C6A1-5873-4D3B-91E1-ADA68A19BB1D}" srcOrd="0" destOrd="0" presId="urn:microsoft.com/office/officeart/2008/layout/LinedList"/>
    <dgm:cxn modelId="{FA40263E-B09C-41AC-8A92-7ECA0E7217AB}" srcId="{EEE98D91-7404-4820-8EC9-21F42503CCDE}" destId="{65C52B5E-4FE1-4669-B594-DE25059FA518}" srcOrd="0" destOrd="0" parTransId="{4DA41973-2A9C-43BB-B0EE-4AED8B5A2710}" sibTransId="{BE8A32AE-1951-4624-BD46-AEA06D7F005E}"/>
    <dgm:cxn modelId="{8215335B-DF2E-4B2E-8852-6114D534C12E}" srcId="{EEE98D91-7404-4820-8EC9-21F42503CCDE}" destId="{AF6F73B6-2C96-4AC7-A5BA-CFBE3AA0C8A4}" srcOrd="2" destOrd="0" parTransId="{1A1881BF-EFF8-4270-A9F0-34982B5969B4}" sibTransId="{1B51E703-6AFE-42E1-9229-DF9AFC97AA0E}"/>
    <dgm:cxn modelId="{60F03A53-EC86-4CFC-8BF1-5B4D12930DB4}" srcId="{EEE98D91-7404-4820-8EC9-21F42503CCDE}" destId="{FCB424DB-5AF2-4DDD-925C-C6E3C3BC3527}" srcOrd="3" destOrd="0" parTransId="{C478C71E-4FB6-4312-AE3A-3016AAB2D272}" sibTransId="{776FE0E2-D0AD-49CF-A5F2-3F0942A5EF5F}"/>
    <dgm:cxn modelId="{5BF72956-C3AB-4429-93C7-0EDE912C8BA6}" srcId="{EEE98D91-7404-4820-8EC9-21F42503CCDE}" destId="{6EADA4D8-2C2D-48D9-98DD-6531512988D4}" srcOrd="5" destOrd="0" parTransId="{C0AED95C-BABC-4CB1-8C46-DA52E229F436}" sibTransId="{B892AE14-9563-45CF-8129-22CF756E0C0C}"/>
    <dgm:cxn modelId="{A46CFC59-DF42-4341-BD14-2466D762786E}" type="presOf" srcId="{EEE98D91-7404-4820-8EC9-21F42503CCDE}" destId="{95E2F889-ABF4-48FF-B998-E3174F8DC426}" srcOrd="0" destOrd="0" presId="urn:microsoft.com/office/officeart/2008/layout/LinedList"/>
    <dgm:cxn modelId="{099EA682-8DBC-4A9D-BD9E-DB92C7DAAD78}" srcId="{EEE98D91-7404-4820-8EC9-21F42503CCDE}" destId="{78FBBB36-C54D-41ED-BB10-38FAD440EC18}" srcOrd="1" destOrd="0" parTransId="{03315F13-DE48-4363-A709-0E0A60D080E5}" sibTransId="{71AF6CF2-76F9-43AE-92E6-C6F007E79CA1}"/>
    <dgm:cxn modelId="{0123AA8B-D833-416E-9946-BF5E653E36EF}" type="presOf" srcId="{EB20375E-79F1-496E-AD21-BFB1A037D8F2}" destId="{0AF22B65-2EF1-44CB-A550-6B027A4B5341}" srcOrd="0" destOrd="0" presId="urn:microsoft.com/office/officeart/2008/layout/LinedList"/>
    <dgm:cxn modelId="{BAF4CD9E-C28C-403F-BB44-121012E00CFB}" type="presOf" srcId="{FCB424DB-5AF2-4DDD-925C-C6E3C3BC3527}" destId="{E8E043C8-8EE8-4645-8FE6-8093E008992D}" srcOrd="0" destOrd="0" presId="urn:microsoft.com/office/officeart/2008/layout/LinedList"/>
    <dgm:cxn modelId="{57AE66A2-6D45-44BA-9847-FFFEFA4BA6BD}" type="presOf" srcId="{6EADA4D8-2C2D-48D9-98DD-6531512988D4}" destId="{799E73B5-DDF3-4196-AA0A-DB372C2C507A}" srcOrd="0" destOrd="0" presId="urn:microsoft.com/office/officeart/2008/layout/LinedList"/>
    <dgm:cxn modelId="{272773BE-2391-4018-BD91-A9BA42BED5E0}" type="presOf" srcId="{1978F4E3-B518-4279-951B-B8D88D6F602B}" destId="{33BD4C0A-CC6D-4211-B3A5-3D897226D1B5}" srcOrd="0" destOrd="0" presId="urn:microsoft.com/office/officeart/2008/layout/LinedList"/>
    <dgm:cxn modelId="{0B87DDD1-2A10-4EF4-ACC6-D89EEC5A57BD}" type="presOf" srcId="{78FBBB36-C54D-41ED-BB10-38FAD440EC18}" destId="{ABD3E3F1-6220-4FDF-AC8E-F7BE9DBB6A1E}" srcOrd="0" destOrd="0" presId="urn:microsoft.com/office/officeart/2008/layout/LinedList"/>
    <dgm:cxn modelId="{045F55E0-ADFF-4836-9FA6-9E3E614E6DFE}" srcId="{EEE98D91-7404-4820-8EC9-21F42503CCDE}" destId="{4087D5FC-A027-49E6-929C-77F61D546B25}" srcOrd="6" destOrd="0" parTransId="{A735CBDD-FEA9-4D73-9AFF-DD05A7FF08C3}" sibTransId="{62ACEE85-677F-48C6-9A88-3879C80FF8D1}"/>
    <dgm:cxn modelId="{C0418AE0-360E-4CD2-BECB-095EEE2D6F32}" srcId="{5CC20D1F-7A9F-4059-8F66-4408A70E5CE6}" destId="{EEE98D91-7404-4820-8EC9-21F42503CCDE}" srcOrd="0" destOrd="0" parTransId="{A0BF9B9E-A25E-42BF-BB48-7702AF7ED19B}" sibTransId="{673F6FE9-0BD7-4D22-889F-AA1B4B0DDE3E}"/>
    <dgm:cxn modelId="{68360AEB-83BB-460E-9DC2-528F2F382FC6}" type="presOf" srcId="{8F31F303-E05D-49A7-A898-BA9C6E76DA09}" destId="{C21F3499-F314-4965-8E15-8C5F6A391F39}" srcOrd="0" destOrd="0" presId="urn:microsoft.com/office/officeart/2008/layout/LinedList"/>
    <dgm:cxn modelId="{7DDD09EC-2CA8-4B45-80F2-2D935DE3612F}" type="presOf" srcId="{5CC20D1F-7A9F-4059-8F66-4408A70E5CE6}" destId="{D0E319B1-1E69-41A6-88D8-A6E0CF59C9CC}" srcOrd="0" destOrd="0" presId="urn:microsoft.com/office/officeart/2008/layout/LinedList"/>
    <dgm:cxn modelId="{04F1B6ED-3678-4406-A001-D1ACDE17C3D1}" type="presOf" srcId="{65C52B5E-4FE1-4669-B594-DE25059FA518}" destId="{4DD6A751-842F-4534-9338-070F2E0B7D7F}" srcOrd="0" destOrd="0" presId="urn:microsoft.com/office/officeart/2008/layout/LinedList"/>
    <dgm:cxn modelId="{ECAE813B-4567-4C8A-B620-33DCFA3D1283}" type="presParOf" srcId="{D0E319B1-1E69-41A6-88D8-A6E0CF59C9CC}" destId="{B36322DB-1387-49A8-A7B3-5FB9C8554AC8}" srcOrd="0" destOrd="0" presId="urn:microsoft.com/office/officeart/2008/layout/LinedList"/>
    <dgm:cxn modelId="{27163CF5-E1DD-420D-9A5B-F56502A2045A}" type="presParOf" srcId="{D0E319B1-1E69-41A6-88D8-A6E0CF59C9CC}" destId="{243BE560-12DA-4D99-9308-45C3A776B260}" srcOrd="1" destOrd="0" presId="urn:microsoft.com/office/officeart/2008/layout/LinedList"/>
    <dgm:cxn modelId="{2329C9D9-F197-439E-8443-0EE990DCCFC6}" type="presParOf" srcId="{243BE560-12DA-4D99-9308-45C3A776B260}" destId="{95E2F889-ABF4-48FF-B998-E3174F8DC426}" srcOrd="0" destOrd="0" presId="urn:microsoft.com/office/officeart/2008/layout/LinedList"/>
    <dgm:cxn modelId="{5ED3BDEC-02F2-4C4D-8159-8880464A33DA}" type="presParOf" srcId="{243BE560-12DA-4D99-9308-45C3A776B260}" destId="{7B7519A3-9695-4FA4-BDFE-D01F963B7AD1}" srcOrd="1" destOrd="0" presId="urn:microsoft.com/office/officeart/2008/layout/LinedList"/>
    <dgm:cxn modelId="{2DE70B47-6DD1-4017-8A10-10F12E6CF7CA}" type="presParOf" srcId="{7B7519A3-9695-4FA4-BDFE-D01F963B7AD1}" destId="{CEDD5BB3-88B4-4AC6-AFE6-05695881439B}" srcOrd="0" destOrd="0" presId="urn:microsoft.com/office/officeart/2008/layout/LinedList"/>
    <dgm:cxn modelId="{8639FDAB-645E-4082-B24C-F43F2B3F005E}" type="presParOf" srcId="{7B7519A3-9695-4FA4-BDFE-D01F963B7AD1}" destId="{BE47D42C-CA3A-4ED9-83FE-F6D3F92C6E69}" srcOrd="1" destOrd="0" presId="urn:microsoft.com/office/officeart/2008/layout/LinedList"/>
    <dgm:cxn modelId="{48E773DE-2122-4DCB-A61F-D064D513D33C}" type="presParOf" srcId="{BE47D42C-CA3A-4ED9-83FE-F6D3F92C6E69}" destId="{4FE36D4F-6059-4B8F-BFD0-F5400CE53ADA}" srcOrd="0" destOrd="0" presId="urn:microsoft.com/office/officeart/2008/layout/LinedList"/>
    <dgm:cxn modelId="{E11D2DF6-BE3B-4791-9057-AF1E86A673CC}" type="presParOf" srcId="{BE47D42C-CA3A-4ED9-83FE-F6D3F92C6E69}" destId="{4DD6A751-842F-4534-9338-070F2E0B7D7F}" srcOrd="1" destOrd="0" presId="urn:microsoft.com/office/officeart/2008/layout/LinedList"/>
    <dgm:cxn modelId="{52F48934-E5D3-4CFB-95AE-CA02C870F803}" type="presParOf" srcId="{BE47D42C-CA3A-4ED9-83FE-F6D3F92C6E69}" destId="{EC01C639-8CB5-454E-B72D-34DEFDD6B1A5}" srcOrd="2" destOrd="0" presId="urn:microsoft.com/office/officeart/2008/layout/LinedList"/>
    <dgm:cxn modelId="{8F8D2FD6-9E3B-4D75-A807-71BA5EF65788}" type="presParOf" srcId="{7B7519A3-9695-4FA4-BDFE-D01F963B7AD1}" destId="{9462FE69-5ABE-4618-846C-55CF02CF34FB}" srcOrd="2" destOrd="0" presId="urn:microsoft.com/office/officeart/2008/layout/LinedList"/>
    <dgm:cxn modelId="{629E24D2-BB14-451C-9CB3-D8649F73DDD3}" type="presParOf" srcId="{7B7519A3-9695-4FA4-BDFE-D01F963B7AD1}" destId="{A66BCD6F-8918-4FD4-A26C-03DA16015306}" srcOrd="3" destOrd="0" presId="urn:microsoft.com/office/officeart/2008/layout/LinedList"/>
    <dgm:cxn modelId="{D21340EA-CD1F-4A75-8742-EC243BF08196}" type="presParOf" srcId="{7B7519A3-9695-4FA4-BDFE-D01F963B7AD1}" destId="{0FD6F32A-0828-46DC-A8FA-78D08A248E93}" srcOrd="4" destOrd="0" presId="urn:microsoft.com/office/officeart/2008/layout/LinedList"/>
    <dgm:cxn modelId="{A904BC46-E3A6-4B7E-8F4A-1ECA7DA7C804}" type="presParOf" srcId="{0FD6F32A-0828-46DC-A8FA-78D08A248E93}" destId="{848751DA-4314-4883-8DE6-B379E6FAF26B}" srcOrd="0" destOrd="0" presId="urn:microsoft.com/office/officeart/2008/layout/LinedList"/>
    <dgm:cxn modelId="{E691BA0B-9A2F-4F7E-AEB7-226EEA13B79D}" type="presParOf" srcId="{0FD6F32A-0828-46DC-A8FA-78D08A248E93}" destId="{ABD3E3F1-6220-4FDF-AC8E-F7BE9DBB6A1E}" srcOrd="1" destOrd="0" presId="urn:microsoft.com/office/officeart/2008/layout/LinedList"/>
    <dgm:cxn modelId="{E91FC322-A023-47A7-8FB2-81F58004E85D}" type="presParOf" srcId="{0FD6F32A-0828-46DC-A8FA-78D08A248E93}" destId="{46CC2F43-4791-4B00-8B6E-507992678FAE}" srcOrd="2" destOrd="0" presId="urn:microsoft.com/office/officeart/2008/layout/LinedList"/>
    <dgm:cxn modelId="{CAD5A320-6F65-4781-8B6F-0FEE9067B003}" type="presParOf" srcId="{7B7519A3-9695-4FA4-BDFE-D01F963B7AD1}" destId="{DAFB129A-0107-451B-ABBA-0F6B945F01A8}" srcOrd="5" destOrd="0" presId="urn:microsoft.com/office/officeart/2008/layout/LinedList"/>
    <dgm:cxn modelId="{73B3C179-2D9E-4528-A668-B5A85E0CB87E}" type="presParOf" srcId="{7B7519A3-9695-4FA4-BDFE-D01F963B7AD1}" destId="{B97CCC25-08C9-4094-B0E1-99605F62FDC3}" srcOrd="6" destOrd="0" presId="urn:microsoft.com/office/officeart/2008/layout/LinedList"/>
    <dgm:cxn modelId="{32904D32-D47B-40A4-B561-C1ABEAB30253}" type="presParOf" srcId="{7B7519A3-9695-4FA4-BDFE-D01F963B7AD1}" destId="{31471568-A277-479B-A00E-112C81F40F16}" srcOrd="7" destOrd="0" presId="urn:microsoft.com/office/officeart/2008/layout/LinedList"/>
    <dgm:cxn modelId="{42F9C060-BEB9-4019-81AC-E802FB8D5AF4}" type="presParOf" srcId="{31471568-A277-479B-A00E-112C81F40F16}" destId="{D6E28A0F-AC81-44F2-B43D-569788EDEEA4}" srcOrd="0" destOrd="0" presId="urn:microsoft.com/office/officeart/2008/layout/LinedList"/>
    <dgm:cxn modelId="{D685066B-3CA8-421C-B7CD-0308E769C0B4}" type="presParOf" srcId="{31471568-A277-479B-A00E-112C81F40F16}" destId="{D92FCD07-13ED-47E2-B930-E4CC479831E7}" srcOrd="1" destOrd="0" presId="urn:microsoft.com/office/officeart/2008/layout/LinedList"/>
    <dgm:cxn modelId="{DD228111-807E-46B6-86C9-E4CECC7A387C}" type="presParOf" srcId="{31471568-A277-479B-A00E-112C81F40F16}" destId="{E41A25E2-4EE6-4C47-9CEB-040BB11B8BE4}" srcOrd="2" destOrd="0" presId="urn:microsoft.com/office/officeart/2008/layout/LinedList"/>
    <dgm:cxn modelId="{24754D10-8401-4972-A5BD-AEA8D48F9B12}" type="presParOf" srcId="{7B7519A3-9695-4FA4-BDFE-D01F963B7AD1}" destId="{AF53A4F0-E55E-4CED-B7C1-34E690DD444E}" srcOrd="8" destOrd="0" presId="urn:microsoft.com/office/officeart/2008/layout/LinedList"/>
    <dgm:cxn modelId="{EFDDDF10-650A-4A65-A3AD-48785445E985}" type="presParOf" srcId="{7B7519A3-9695-4FA4-BDFE-D01F963B7AD1}" destId="{4B383606-3A8B-4074-AABF-E80680A746EF}" srcOrd="9" destOrd="0" presId="urn:microsoft.com/office/officeart/2008/layout/LinedList"/>
    <dgm:cxn modelId="{3A8053EF-01B5-4A12-A231-53B070D92BD9}" type="presParOf" srcId="{7B7519A3-9695-4FA4-BDFE-D01F963B7AD1}" destId="{C3EFFEFF-9884-48CD-A9B9-291B7F1B22A8}" srcOrd="10" destOrd="0" presId="urn:microsoft.com/office/officeart/2008/layout/LinedList"/>
    <dgm:cxn modelId="{E9F0999E-3D3B-4FCB-842E-3F3BBD5D8A3B}" type="presParOf" srcId="{C3EFFEFF-9884-48CD-A9B9-291B7F1B22A8}" destId="{BD09D401-CF82-4DB0-BD88-3E68D3A16218}" srcOrd="0" destOrd="0" presId="urn:microsoft.com/office/officeart/2008/layout/LinedList"/>
    <dgm:cxn modelId="{CF18E62F-EBC2-4D64-A85B-D6359B1C322B}" type="presParOf" srcId="{C3EFFEFF-9884-48CD-A9B9-291B7F1B22A8}" destId="{E8E043C8-8EE8-4645-8FE6-8093E008992D}" srcOrd="1" destOrd="0" presId="urn:microsoft.com/office/officeart/2008/layout/LinedList"/>
    <dgm:cxn modelId="{854547FF-9690-4ED0-895D-5A382A410729}" type="presParOf" srcId="{C3EFFEFF-9884-48CD-A9B9-291B7F1B22A8}" destId="{0633FE47-57F5-4E1A-B380-F660F9E0FBB7}" srcOrd="2" destOrd="0" presId="urn:microsoft.com/office/officeart/2008/layout/LinedList"/>
    <dgm:cxn modelId="{889DA4F6-2CDA-498B-A7A5-8604A431AF1B}" type="presParOf" srcId="{7B7519A3-9695-4FA4-BDFE-D01F963B7AD1}" destId="{57233B34-C64C-417B-BCD0-2F334F8C5047}" srcOrd="11" destOrd="0" presId="urn:microsoft.com/office/officeart/2008/layout/LinedList"/>
    <dgm:cxn modelId="{F5FAC69B-1E28-4169-9651-C94EE594381F}" type="presParOf" srcId="{7B7519A3-9695-4FA4-BDFE-D01F963B7AD1}" destId="{F2903FDC-A2DB-413A-8AD7-CC167EC07863}" srcOrd="12" destOrd="0" presId="urn:microsoft.com/office/officeart/2008/layout/LinedList"/>
    <dgm:cxn modelId="{11F6B7E1-DDBB-4902-BAB3-697D0D9453A5}" type="presParOf" srcId="{7B7519A3-9695-4FA4-BDFE-D01F963B7AD1}" destId="{FDFBBDDF-3140-47D7-B7B2-B017EF4AC139}" srcOrd="13" destOrd="0" presId="urn:microsoft.com/office/officeart/2008/layout/LinedList"/>
    <dgm:cxn modelId="{A24E35E3-4DB8-445E-8DD4-1FE076793553}" type="presParOf" srcId="{FDFBBDDF-3140-47D7-B7B2-B017EF4AC139}" destId="{8896558B-C20B-4DA3-87D6-D39C2525B77E}" srcOrd="0" destOrd="0" presId="urn:microsoft.com/office/officeart/2008/layout/LinedList"/>
    <dgm:cxn modelId="{4FE894BD-925F-4989-82BF-862675A3935F}" type="presParOf" srcId="{FDFBBDDF-3140-47D7-B7B2-B017EF4AC139}" destId="{C21F3499-F314-4965-8E15-8C5F6A391F39}" srcOrd="1" destOrd="0" presId="urn:microsoft.com/office/officeart/2008/layout/LinedList"/>
    <dgm:cxn modelId="{546F4B6A-D7ED-4F14-A594-93FE0BAAABB6}" type="presParOf" srcId="{FDFBBDDF-3140-47D7-B7B2-B017EF4AC139}" destId="{A7086B0F-4E8D-49C2-A71B-AD3CE325918B}" srcOrd="2" destOrd="0" presId="urn:microsoft.com/office/officeart/2008/layout/LinedList"/>
    <dgm:cxn modelId="{0CD19838-5114-40BE-B93D-62F785FA88A0}" type="presParOf" srcId="{7B7519A3-9695-4FA4-BDFE-D01F963B7AD1}" destId="{98D64EA0-224D-4528-B60C-7A6E19B57E3A}" srcOrd="14" destOrd="0" presId="urn:microsoft.com/office/officeart/2008/layout/LinedList"/>
    <dgm:cxn modelId="{2862DD8A-E5C8-486E-BE2A-67E5ED343766}" type="presParOf" srcId="{7B7519A3-9695-4FA4-BDFE-D01F963B7AD1}" destId="{1D53D3BE-0BFC-457E-A21A-6FBE4B7089B4}" srcOrd="15" destOrd="0" presId="urn:microsoft.com/office/officeart/2008/layout/LinedList"/>
    <dgm:cxn modelId="{2AB9FBA7-0673-43E0-9FA2-96C661A62641}" type="presParOf" srcId="{7B7519A3-9695-4FA4-BDFE-D01F963B7AD1}" destId="{F69E9AB1-7BE7-47F4-B09E-561375397A99}" srcOrd="16" destOrd="0" presId="urn:microsoft.com/office/officeart/2008/layout/LinedList"/>
    <dgm:cxn modelId="{0D0D3B87-9164-4418-9E47-FA7C78F313FB}" type="presParOf" srcId="{F69E9AB1-7BE7-47F4-B09E-561375397A99}" destId="{289D5B5A-81AB-443E-9895-A2EBCD99D48D}" srcOrd="0" destOrd="0" presId="urn:microsoft.com/office/officeart/2008/layout/LinedList"/>
    <dgm:cxn modelId="{D691C979-48A5-45CC-8C77-D0D5F43A1117}" type="presParOf" srcId="{F69E9AB1-7BE7-47F4-B09E-561375397A99}" destId="{799E73B5-DDF3-4196-AA0A-DB372C2C507A}" srcOrd="1" destOrd="0" presId="urn:microsoft.com/office/officeart/2008/layout/LinedList"/>
    <dgm:cxn modelId="{B0E297E6-2CA9-453E-B095-225C3F68453C}" type="presParOf" srcId="{F69E9AB1-7BE7-47F4-B09E-561375397A99}" destId="{9219D2FE-664B-4993-8FE2-9902BDDF1DD3}" srcOrd="2" destOrd="0" presId="urn:microsoft.com/office/officeart/2008/layout/LinedList"/>
    <dgm:cxn modelId="{6E67EBC4-4952-4C5A-B2F2-A28486205724}" type="presParOf" srcId="{7B7519A3-9695-4FA4-BDFE-D01F963B7AD1}" destId="{1738C09E-F21C-42C1-8BBE-55D567008E6D}" srcOrd="17" destOrd="0" presId="urn:microsoft.com/office/officeart/2008/layout/LinedList"/>
    <dgm:cxn modelId="{C8C0A4AB-F120-4605-8554-B49B60AF75A4}" type="presParOf" srcId="{7B7519A3-9695-4FA4-BDFE-D01F963B7AD1}" destId="{67AC61E0-1801-41D0-924D-EF241ABB67F0}" srcOrd="18" destOrd="0" presId="urn:microsoft.com/office/officeart/2008/layout/LinedList"/>
    <dgm:cxn modelId="{5DCC8E1C-0C54-4FEF-A441-03E505CEB7AB}" type="presParOf" srcId="{7B7519A3-9695-4FA4-BDFE-D01F963B7AD1}" destId="{A032FDAF-B39D-4139-B035-AC945AE2BC1C}" srcOrd="19" destOrd="0" presId="urn:microsoft.com/office/officeart/2008/layout/LinedList"/>
    <dgm:cxn modelId="{F23093B0-CEC1-406E-A8F8-DE2A0BF9DD20}" type="presParOf" srcId="{A032FDAF-B39D-4139-B035-AC945AE2BC1C}" destId="{C8BFF494-86E5-47DC-B9AB-96348F1B7554}" srcOrd="0" destOrd="0" presId="urn:microsoft.com/office/officeart/2008/layout/LinedList"/>
    <dgm:cxn modelId="{5A614163-F115-46A8-A46D-69E2E8B0166D}" type="presParOf" srcId="{A032FDAF-B39D-4139-B035-AC945AE2BC1C}" destId="{09C2C6A1-5873-4D3B-91E1-ADA68A19BB1D}" srcOrd="1" destOrd="0" presId="urn:microsoft.com/office/officeart/2008/layout/LinedList"/>
    <dgm:cxn modelId="{7BE3FFC9-2688-4648-9F23-3B46C98D7B70}" type="presParOf" srcId="{A032FDAF-B39D-4139-B035-AC945AE2BC1C}" destId="{EB0E6C43-F61E-4152-A2AF-C522B212E128}" srcOrd="2" destOrd="0" presId="urn:microsoft.com/office/officeart/2008/layout/LinedList"/>
    <dgm:cxn modelId="{565D9DFB-D9CE-4736-8A19-861C4BDF04D2}" type="presParOf" srcId="{7B7519A3-9695-4FA4-BDFE-D01F963B7AD1}" destId="{692A90FA-AC13-44B3-8FDA-44D5C894B349}" srcOrd="20" destOrd="0" presId="urn:microsoft.com/office/officeart/2008/layout/LinedList"/>
    <dgm:cxn modelId="{A2E00989-5672-458F-8B4F-6A1DED67517A}" type="presParOf" srcId="{7B7519A3-9695-4FA4-BDFE-D01F963B7AD1}" destId="{39E6B51E-8008-4871-B094-8D6DE42234E8}" srcOrd="21" destOrd="0" presId="urn:microsoft.com/office/officeart/2008/layout/LinedList"/>
    <dgm:cxn modelId="{E2B2098F-43A7-4840-BB1E-34F00EE65958}" type="presParOf" srcId="{7B7519A3-9695-4FA4-BDFE-D01F963B7AD1}" destId="{10F48091-2CB8-4E96-B20E-9AE904265A28}" srcOrd="22" destOrd="0" presId="urn:microsoft.com/office/officeart/2008/layout/LinedList"/>
    <dgm:cxn modelId="{D10EA599-AB31-4CB4-9C60-E9703164A367}" type="presParOf" srcId="{10F48091-2CB8-4E96-B20E-9AE904265A28}" destId="{A82EC8DD-9335-4CAA-9106-6D0322683591}" srcOrd="0" destOrd="0" presId="urn:microsoft.com/office/officeart/2008/layout/LinedList"/>
    <dgm:cxn modelId="{02184D46-B6B2-4B1F-B87C-093F9188FC78}" type="presParOf" srcId="{10F48091-2CB8-4E96-B20E-9AE904265A28}" destId="{0AF22B65-2EF1-44CB-A550-6B027A4B5341}" srcOrd="1" destOrd="0" presId="urn:microsoft.com/office/officeart/2008/layout/LinedList"/>
    <dgm:cxn modelId="{6965CB10-B159-4AA7-83EA-58A08BEF6DE5}" type="presParOf" srcId="{10F48091-2CB8-4E96-B20E-9AE904265A28}" destId="{3286609D-4179-4235-A3FE-9948D9F044B1}" srcOrd="2" destOrd="0" presId="urn:microsoft.com/office/officeart/2008/layout/LinedList"/>
    <dgm:cxn modelId="{E47D2D87-990C-4137-AE72-32C16DBE31D3}" type="presParOf" srcId="{7B7519A3-9695-4FA4-BDFE-D01F963B7AD1}" destId="{202D7473-4226-4487-9C14-B826EB52FCFB}" srcOrd="23" destOrd="0" presId="urn:microsoft.com/office/officeart/2008/layout/LinedList"/>
    <dgm:cxn modelId="{A0D0C564-DA75-4AE3-B6EA-A18B2564332C}" type="presParOf" srcId="{7B7519A3-9695-4FA4-BDFE-D01F963B7AD1}" destId="{85260041-3EEC-4985-9FB6-19EB2224D270}" srcOrd="24" destOrd="0" presId="urn:microsoft.com/office/officeart/2008/layout/LinedList"/>
    <dgm:cxn modelId="{4D1BE2AE-5306-4FB3-B11F-A28B797B8DF1}" type="presParOf" srcId="{7B7519A3-9695-4FA4-BDFE-D01F963B7AD1}" destId="{9C5E8285-B76D-4161-8BA8-5A98D3255D75}" srcOrd="25" destOrd="0" presId="urn:microsoft.com/office/officeart/2008/layout/LinedList"/>
    <dgm:cxn modelId="{79B71CD7-3D41-4A59-A5D8-82F826271A01}" type="presParOf" srcId="{9C5E8285-B76D-4161-8BA8-5A98D3255D75}" destId="{DDAA2C11-3395-4AD5-9142-2DE537EE8F89}" srcOrd="0" destOrd="0" presId="urn:microsoft.com/office/officeart/2008/layout/LinedList"/>
    <dgm:cxn modelId="{04DB4BC0-27E8-4CF1-BDEB-C4E93958BE11}" type="presParOf" srcId="{9C5E8285-B76D-4161-8BA8-5A98D3255D75}" destId="{33BD4C0A-CC6D-4211-B3A5-3D897226D1B5}" srcOrd="1" destOrd="0" presId="urn:microsoft.com/office/officeart/2008/layout/LinedList"/>
    <dgm:cxn modelId="{43A300B2-C647-45D4-9C2B-BE97B2503DF2}" type="presParOf" srcId="{9C5E8285-B76D-4161-8BA8-5A98D3255D75}" destId="{AA19AFBB-2DBA-41B1-98C4-4161B8C289D4}" srcOrd="2" destOrd="0" presId="urn:microsoft.com/office/officeart/2008/layout/LinedList"/>
    <dgm:cxn modelId="{02284079-3C07-450A-A6D8-E94FA21C8AE2}" type="presParOf" srcId="{7B7519A3-9695-4FA4-BDFE-D01F963B7AD1}" destId="{85E9A061-3BB1-49D5-9A4E-0A3279FA59E2}" srcOrd="26" destOrd="0" presId="urn:microsoft.com/office/officeart/2008/layout/LinedList"/>
    <dgm:cxn modelId="{006EC162-D462-474F-977C-4700E29C7F33}" type="presParOf" srcId="{7B7519A3-9695-4FA4-BDFE-D01F963B7AD1}" destId="{CA4B3222-8447-433E-BE6F-0E5B0812EDF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04BEA-2C6D-48BA-93E5-920089366F03}">
      <dsp:nvSpPr>
        <dsp:cNvPr id="0" name=""/>
        <dsp:cNvSpPr/>
      </dsp:nvSpPr>
      <dsp:spPr>
        <a:xfrm>
          <a:off x="3330" y="569812"/>
          <a:ext cx="3962362" cy="1026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Conceptual</a:t>
          </a:r>
        </a:p>
      </dsp:txBody>
      <dsp:txXfrm>
        <a:off x="516330" y="569812"/>
        <a:ext cx="2936362" cy="1026000"/>
      </dsp:txXfrm>
    </dsp:sp>
    <dsp:sp modelId="{4B486C4A-F00A-4572-AE1E-69A849D2F6FF}">
      <dsp:nvSpPr>
        <dsp:cNvPr id="0" name=""/>
        <dsp:cNvSpPr/>
      </dsp:nvSpPr>
      <dsp:spPr>
        <a:xfrm>
          <a:off x="3330" y="1724062"/>
          <a:ext cx="3169890" cy="29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Configuration (concept selection)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Sizing (optimization)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Low-fidelity analyses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(Requirements feedback)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Goals: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OML, primary structure, internal layout defined</a:t>
          </a:r>
          <a:endParaRPr lang="en-US" sz="1900" b="1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/>
            <a:t>Mass/volume/power/cost budgets defined</a:t>
          </a:r>
        </a:p>
      </dsp:txBody>
      <dsp:txXfrm>
        <a:off x="3330" y="1724062"/>
        <a:ext cx="3169890" cy="2992500"/>
      </dsp:txXfrm>
    </dsp:sp>
    <dsp:sp modelId="{40BA165E-A68B-483A-91BE-377591384273}">
      <dsp:nvSpPr>
        <dsp:cNvPr id="0" name=""/>
        <dsp:cNvSpPr/>
      </dsp:nvSpPr>
      <dsp:spPr>
        <a:xfrm>
          <a:off x="3749693" y="569812"/>
          <a:ext cx="3962362" cy="1026000"/>
        </a:xfrm>
        <a:prstGeom prst="chevron">
          <a:avLst/>
        </a:prstGeom>
        <a:solidFill>
          <a:schemeClr val="accent5">
            <a:hueOff val="-4797163"/>
            <a:satOff val="-394"/>
            <a:lumOff val="-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Preliminary</a:t>
          </a:r>
        </a:p>
      </dsp:txBody>
      <dsp:txXfrm>
        <a:off x="4262693" y="569812"/>
        <a:ext cx="2936362" cy="1026000"/>
      </dsp:txXfrm>
    </dsp:sp>
    <dsp:sp modelId="{356D8B77-5985-4026-AA76-A4DFF223BDD5}">
      <dsp:nvSpPr>
        <dsp:cNvPr id="0" name=""/>
        <dsp:cNvSpPr/>
      </dsp:nvSpPr>
      <dsp:spPr>
        <a:xfrm>
          <a:off x="3749693" y="1724062"/>
          <a:ext cx="3169890" cy="29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Configuration freeze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Uncertainty analysis, probabilistic performance modeling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Risk reduction: Detailed design and/or building of key subsystems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Performance verification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Mid-to-high-fidelity point analysis</a:t>
          </a:r>
        </a:p>
      </dsp:txBody>
      <dsp:txXfrm>
        <a:off x="3749693" y="1724062"/>
        <a:ext cx="3169890" cy="2992500"/>
      </dsp:txXfrm>
    </dsp:sp>
    <dsp:sp modelId="{B73C3755-26BB-40E5-B28A-64AABA57F77E}">
      <dsp:nvSpPr>
        <dsp:cNvPr id="0" name=""/>
        <dsp:cNvSpPr/>
      </dsp:nvSpPr>
      <dsp:spPr>
        <a:xfrm>
          <a:off x="7496056" y="569812"/>
          <a:ext cx="3962362" cy="1026000"/>
        </a:xfrm>
        <a:prstGeom prst="chevron">
          <a:avLst/>
        </a:prstGeom>
        <a:solidFill>
          <a:schemeClr val="accent5">
            <a:hueOff val="-9594326"/>
            <a:satOff val="-787"/>
            <a:lumOff val="-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Detailed</a:t>
          </a:r>
        </a:p>
      </dsp:txBody>
      <dsp:txXfrm>
        <a:off x="8009056" y="569812"/>
        <a:ext cx="2936362" cy="1026000"/>
      </dsp:txXfrm>
    </dsp:sp>
    <dsp:sp modelId="{E3D29FE2-4DD7-4879-AA1B-3F1F3294CDDB}">
      <dsp:nvSpPr>
        <dsp:cNvPr id="0" name=""/>
        <dsp:cNvSpPr/>
      </dsp:nvSpPr>
      <dsp:spPr>
        <a:xfrm>
          <a:off x="7496056" y="1724062"/>
          <a:ext cx="3169890" cy="299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Part Design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Testing of key subsystems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Finalize mass/power/cost budgets, cross-check against initial estimates.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7496056" y="1724062"/>
        <a:ext cx="3169890" cy="299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406D4-4D87-47D4-B4EB-F05763FB548E}">
      <dsp:nvSpPr>
        <dsp:cNvPr id="0" name=""/>
        <dsp:cNvSpPr/>
      </dsp:nvSpPr>
      <dsp:spPr>
        <a:xfrm>
          <a:off x="856536" y="689260"/>
          <a:ext cx="1983533" cy="128929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 dirty="0"/>
            <a:t>Configuration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What does the airplane look like?</a:t>
          </a:r>
        </a:p>
      </dsp:txBody>
      <dsp:txXfrm>
        <a:off x="919474" y="752198"/>
        <a:ext cx="1857657" cy="1163420"/>
      </dsp:txXfrm>
    </dsp:sp>
    <dsp:sp modelId="{D90BB84D-50DC-4F31-9323-50BA1E3124EE}">
      <dsp:nvSpPr>
        <dsp:cNvPr id="0" name=""/>
        <dsp:cNvSpPr/>
      </dsp:nvSpPr>
      <dsp:spPr>
        <a:xfrm>
          <a:off x="1848302" y="238532"/>
          <a:ext cx="2190752" cy="2190752"/>
        </a:xfrm>
        <a:custGeom>
          <a:avLst/>
          <a:gdLst/>
          <a:ahLst/>
          <a:cxnLst/>
          <a:rect l="0" t="0" r="0" b="0"/>
          <a:pathLst>
            <a:path>
              <a:moveTo>
                <a:pt x="460549" y="202715"/>
              </a:moveTo>
              <a:arcTo wR="1095376" hR="1095376" stAng="14074860" swAng="4250280"/>
            </a:path>
          </a:pathLst>
        </a:custGeom>
        <a:noFill/>
        <a:ln w="38100" cap="flat" cmpd="sng" algn="ctr">
          <a:solidFill>
            <a:schemeClr val="tx2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18599-EC93-4190-9DD2-F436833E8B15}">
      <dsp:nvSpPr>
        <dsp:cNvPr id="0" name=""/>
        <dsp:cNvSpPr/>
      </dsp:nvSpPr>
      <dsp:spPr>
        <a:xfrm>
          <a:off x="3047288" y="689260"/>
          <a:ext cx="1983533" cy="128929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Sizing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How big is the airplane?</a:t>
          </a:r>
        </a:p>
      </dsp:txBody>
      <dsp:txXfrm>
        <a:off x="3110226" y="752198"/>
        <a:ext cx="1857657" cy="1163420"/>
      </dsp:txXfrm>
    </dsp:sp>
    <dsp:sp modelId="{9B5A2660-18EA-4866-AE27-E6BC758D0AD2}">
      <dsp:nvSpPr>
        <dsp:cNvPr id="0" name=""/>
        <dsp:cNvSpPr/>
      </dsp:nvSpPr>
      <dsp:spPr>
        <a:xfrm>
          <a:off x="1848302" y="238532"/>
          <a:ext cx="2190752" cy="2190752"/>
        </a:xfrm>
        <a:custGeom>
          <a:avLst/>
          <a:gdLst/>
          <a:ahLst/>
          <a:cxnLst/>
          <a:rect l="0" t="0" r="0" b="0"/>
          <a:pathLst>
            <a:path>
              <a:moveTo>
                <a:pt x="1730202" y="1988036"/>
              </a:moveTo>
              <a:arcTo wR="1095376" hR="1095376" stAng="3274860" swAng="4250280"/>
            </a:path>
          </a:pathLst>
        </a:custGeom>
        <a:noFill/>
        <a:ln w="38100" cap="flat" cmpd="sng" algn="ctr">
          <a:solidFill>
            <a:schemeClr val="tx2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322DB-1387-49A8-A7B3-5FB9C8554AC8}">
      <dsp:nvSpPr>
        <dsp:cNvPr id="0" name=""/>
        <dsp:cNvSpPr/>
      </dsp:nvSpPr>
      <dsp:spPr>
        <a:xfrm>
          <a:off x="0" y="0"/>
          <a:ext cx="46082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2F889-ABF4-48FF-B998-E3174F8DC426}">
      <dsp:nvSpPr>
        <dsp:cNvPr id="0" name=""/>
        <dsp:cNvSpPr/>
      </dsp:nvSpPr>
      <dsp:spPr>
        <a:xfrm>
          <a:off x="0" y="0"/>
          <a:ext cx="921657" cy="2807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Typical Disciplines</a:t>
          </a:r>
        </a:p>
      </dsp:txBody>
      <dsp:txXfrm>
        <a:off x="0" y="0"/>
        <a:ext cx="921657" cy="2807304"/>
      </dsp:txXfrm>
    </dsp:sp>
    <dsp:sp modelId="{4DD6A751-842F-4534-9338-070F2E0B7D7F}">
      <dsp:nvSpPr>
        <dsp:cNvPr id="0" name=""/>
        <dsp:cNvSpPr/>
      </dsp:nvSpPr>
      <dsp:spPr>
        <a:xfrm>
          <a:off x="990781" y="14769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Aerodynamics</a:t>
          </a:r>
        </a:p>
      </dsp:txBody>
      <dsp:txXfrm>
        <a:off x="990781" y="14769"/>
        <a:ext cx="3617504" cy="295397"/>
      </dsp:txXfrm>
    </dsp:sp>
    <dsp:sp modelId="{9462FE69-5ABE-4618-846C-55CF02CF34FB}">
      <dsp:nvSpPr>
        <dsp:cNvPr id="0" name=""/>
        <dsp:cNvSpPr/>
      </dsp:nvSpPr>
      <dsp:spPr>
        <a:xfrm>
          <a:off x="921657" y="310167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3E3F1-6220-4FDF-AC8E-F7BE9DBB6A1E}">
      <dsp:nvSpPr>
        <dsp:cNvPr id="0" name=""/>
        <dsp:cNvSpPr/>
      </dsp:nvSpPr>
      <dsp:spPr>
        <a:xfrm>
          <a:off x="990781" y="324937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Structures</a:t>
          </a:r>
        </a:p>
      </dsp:txBody>
      <dsp:txXfrm>
        <a:off x="990781" y="324937"/>
        <a:ext cx="3617504" cy="295397"/>
      </dsp:txXfrm>
    </dsp:sp>
    <dsp:sp modelId="{DAFB129A-0107-451B-ABBA-0F6B945F01A8}">
      <dsp:nvSpPr>
        <dsp:cNvPr id="0" name=""/>
        <dsp:cNvSpPr/>
      </dsp:nvSpPr>
      <dsp:spPr>
        <a:xfrm>
          <a:off x="921657" y="620334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CD07-13ED-47E2-B930-E4CC479831E7}">
      <dsp:nvSpPr>
        <dsp:cNvPr id="0" name=""/>
        <dsp:cNvSpPr/>
      </dsp:nvSpPr>
      <dsp:spPr>
        <a:xfrm>
          <a:off x="990781" y="635104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Propulsion</a:t>
          </a:r>
        </a:p>
      </dsp:txBody>
      <dsp:txXfrm>
        <a:off x="990781" y="635104"/>
        <a:ext cx="3617504" cy="295397"/>
      </dsp:txXfrm>
    </dsp:sp>
    <dsp:sp modelId="{AF53A4F0-E55E-4CED-B7C1-34E690DD444E}">
      <dsp:nvSpPr>
        <dsp:cNvPr id="0" name=""/>
        <dsp:cNvSpPr/>
      </dsp:nvSpPr>
      <dsp:spPr>
        <a:xfrm>
          <a:off x="921657" y="930502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043C8-8EE8-4645-8FE6-8093E008992D}">
      <dsp:nvSpPr>
        <dsp:cNvPr id="0" name=""/>
        <dsp:cNvSpPr/>
      </dsp:nvSpPr>
      <dsp:spPr>
        <a:xfrm>
          <a:off x="990781" y="945271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Power Systems</a:t>
          </a:r>
        </a:p>
      </dsp:txBody>
      <dsp:txXfrm>
        <a:off x="990781" y="945271"/>
        <a:ext cx="3617504" cy="295397"/>
      </dsp:txXfrm>
    </dsp:sp>
    <dsp:sp modelId="{57233B34-C64C-417B-BCD0-2F334F8C5047}">
      <dsp:nvSpPr>
        <dsp:cNvPr id="0" name=""/>
        <dsp:cNvSpPr/>
      </dsp:nvSpPr>
      <dsp:spPr>
        <a:xfrm>
          <a:off x="921657" y="1240669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F3499-F314-4965-8E15-8C5F6A391F39}">
      <dsp:nvSpPr>
        <dsp:cNvPr id="0" name=""/>
        <dsp:cNvSpPr/>
      </dsp:nvSpPr>
      <dsp:spPr>
        <a:xfrm>
          <a:off x="990781" y="1255439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Stability &amp; Control</a:t>
          </a:r>
        </a:p>
      </dsp:txBody>
      <dsp:txXfrm>
        <a:off x="990781" y="1255439"/>
        <a:ext cx="3617504" cy="295397"/>
      </dsp:txXfrm>
    </dsp:sp>
    <dsp:sp modelId="{98D64EA0-224D-4528-B60C-7A6E19B57E3A}">
      <dsp:nvSpPr>
        <dsp:cNvPr id="0" name=""/>
        <dsp:cNvSpPr/>
      </dsp:nvSpPr>
      <dsp:spPr>
        <a:xfrm>
          <a:off x="921657" y="1550836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E73B5-DDF3-4196-AA0A-DB372C2C507A}">
      <dsp:nvSpPr>
        <dsp:cNvPr id="0" name=""/>
        <dsp:cNvSpPr/>
      </dsp:nvSpPr>
      <dsp:spPr>
        <a:xfrm>
          <a:off x="990781" y="1565606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Trajectory/Dynamics</a:t>
          </a:r>
        </a:p>
      </dsp:txBody>
      <dsp:txXfrm>
        <a:off x="990781" y="1565606"/>
        <a:ext cx="3617504" cy="295397"/>
      </dsp:txXfrm>
    </dsp:sp>
    <dsp:sp modelId="{1738C09E-F21C-42C1-8BBE-55D567008E6D}">
      <dsp:nvSpPr>
        <dsp:cNvPr id="0" name=""/>
        <dsp:cNvSpPr/>
      </dsp:nvSpPr>
      <dsp:spPr>
        <a:xfrm>
          <a:off x="921657" y="1861004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2C6A1-5873-4D3B-91E1-ADA68A19BB1D}">
      <dsp:nvSpPr>
        <dsp:cNvPr id="0" name=""/>
        <dsp:cNvSpPr/>
      </dsp:nvSpPr>
      <dsp:spPr>
        <a:xfrm>
          <a:off x="990781" y="1875773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Weights</a:t>
          </a:r>
        </a:p>
      </dsp:txBody>
      <dsp:txXfrm>
        <a:off x="990781" y="1875773"/>
        <a:ext cx="3617504" cy="295397"/>
      </dsp:txXfrm>
    </dsp:sp>
    <dsp:sp modelId="{692A90FA-AC13-44B3-8FDA-44D5C894B349}">
      <dsp:nvSpPr>
        <dsp:cNvPr id="0" name=""/>
        <dsp:cNvSpPr/>
      </dsp:nvSpPr>
      <dsp:spPr>
        <a:xfrm>
          <a:off x="921657" y="2171171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22B65-2EF1-44CB-A550-6B027A4B5341}">
      <dsp:nvSpPr>
        <dsp:cNvPr id="0" name=""/>
        <dsp:cNvSpPr/>
      </dsp:nvSpPr>
      <dsp:spPr>
        <a:xfrm>
          <a:off x="990781" y="2185941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Mission-specific requirements</a:t>
          </a:r>
        </a:p>
      </dsp:txBody>
      <dsp:txXfrm>
        <a:off x="990781" y="2185941"/>
        <a:ext cx="3617504" cy="295397"/>
      </dsp:txXfrm>
    </dsp:sp>
    <dsp:sp modelId="{202D7473-4226-4487-9C14-B826EB52FCFB}">
      <dsp:nvSpPr>
        <dsp:cNvPr id="0" name=""/>
        <dsp:cNvSpPr/>
      </dsp:nvSpPr>
      <dsp:spPr>
        <a:xfrm>
          <a:off x="921657" y="2481338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D4C0A-CC6D-4211-B3A5-3D897226D1B5}">
      <dsp:nvSpPr>
        <dsp:cNvPr id="0" name=""/>
        <dsp:cNvSpPr/>
      </dsp:nvSpPr>
      <dsp:spPr>
        <a:xfrm>
          <a:off x="990781" y="2496108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…</a:t>
          </a:r>
        </a:p>
      </dsp:txBody>
      <dsp:txXfrm>
        <a:off x="990781" y="2496108"/>
        <a:ext cx="3617504" cy="295397"/>
      </dsp:txXfrm>
    </dsp:sp>
    <dsp:sp modelId="{85E9A061-3BB1-49D5-9A4E-0A3279FA59E2}">
      <dsp:nvSpPr>
        <dsp:cNvPr id="0" name=""/>
        <dsp:cNvSpPr/>
      </dsp:nvSpPr>
      <dsp:spPr>
        <a:xfrm>
          <a:off x="921657" y="2791506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32345-023C-4565-94DD-7E2E5C54A001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0320F-E784-47D6-853F-922EBC0E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8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So: which one do you think we do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96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Curse of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Imagine an n-dimensional problem, and assume each variable has three settings – low, med, high.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number of possible designs grows like 3^n – it runs away from us extremely quickly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Clearly sweeping whole the space is out of the question.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Gradient-based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turns out that gradient-based optimization is really the only tractable approach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Second-order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 we look at both the Jacobian and Hessian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Automatic differentiation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 chart: analytical derivatives (similar to automatic differentiation) scale </a:t>
            </a:r>
            <a:r>
              <a:rPr lang="en-US" dirty="0" err="1"/>
              <a:t>sublinearly</a:t>
            </a:r>
            <a:r>
              <a:rPr lang="en-US" dirty="0"/>
              <a:t> with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With efficient derivatives, you can actually solve n-dimensional optimization problems in fewer than n function evaluations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Something interesting to think about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“Automatic” part vs. analytical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don’t have to think about these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all happens under the hood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Kind of a theme here: we’re trying to abstract away all the optimization </a:t>
            </a:r>
            <a:r>
              <a:rPr lang="en-US" dirty="0" err="1"/>
              <a:t>numerics</a:t>
            </a:r>
            <a:r>
              <a:rPr lang="en-US" dirty="0"/>
              <a:t> so that you can focus on: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Asking the right questions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(equally importantly) Writing the right physics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1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Curse of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Imagine an n-dimensional problem, and assume each variable has three settings – low, med, high.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number of possible designs grows like 3^n – it runs away from us extremely quickly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Clearly sweeping whole the space is out of the question.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Gradient-based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turns out that gradient-based optimization is really the only tractable approach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Second-order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 we look at both the Jacobian and Hessian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Automatic differentiation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 chart: analytical derivatives (similar to automatic differentiation) scale </a:t>
            </a:r>
            <a:r>
              <a:rPr lang="en-US" dirty="0" err="1"/>
              <a:t>sublinearly</a:t>
            </a:r>
            <a:r>
              <a:rPr lang="en-US" dirty="0"/>
              <a:t> with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With efficient derivatives, you can actually solve n-dimensional optimization problems in fewer than n function evaluations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Something interesting to think about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“Automatic” part vs. analytical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don’t have to think about these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all happens under the hood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Kind of a theme here: we’re trying to abstract away all the optimization </a:t>
            </a:r>
            <a:r>
              <a:rPr lang="en-US" dirty="0" err="1"/>
              <a:t>numerics</a:t>
            </a:r>
            <a:r>
              <a:rPr lang="en-US" dirty="0"/>
              <a:t> so that you can focus on: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Asking the right questions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(equally importantly) Writing the right physics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8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Would be useful to have an </a:t>
            </a:r>
            <a:r>
              <a:rPr lang="en-US" dirty="0" err="1"/>
              <a:t>eng</a:t>
            </a:r>
            <a:r>
              <a:rPr lang="en-US" dirty="0"/>
              <a:t> example (how about ½ rho v </a:t>
            </a:r>
            <a:r>
              <a:rPr lang="en-US" dirty="0" err="1"/>
              <a:t>sqared</a:t>
            </a:r>
            <a:r>
              <a:rPr lang="en-US" dirty="0"/>
              <a:t>), lift equation?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2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not need to convince them of this, backup?</a:t>
            </a:r>
          </a:p>
          <a:p>
            <a:r>
              <a:rPr lang="en-US" dirty="0"/>
              <a:t>Show firefly, show the WHOLE graph (then blow it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70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Problem Scaling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practical engineering: you’ll have: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altitudes on the order of tens of thousands of meters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spar wall thicknesses that are fractions of a millimeter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Variable Transformations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Changing the underlying variables of your problem can let you eliminate tons of constraints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Log-transform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If you do this to all variables and restrict models to posynomials, you get a geometric program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Here you can selectively do that variable-by-variable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4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General solution requires discretization, num. integration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Simple cases can sometimes admit closed-form solutions (e.g. Breguet range equation), but in general this is insufficient for our solar aircraft problem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Optimizing through an integrator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Dawn Design Tool uses second-order-accurate integrators, essentially the trapezoidal rule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of the most common failure modes in numerical optimization of time-dependent engineering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	Will show up as wiggles – exploiting the integration scheme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Targets these challenges:</a:t>
            </a:r>
          </a:p>
          <a:p>
            <a:r>
              <a:rPr lang="en-US" dirty="0"/>
              <a:t>	Highly coupled problems</a:t>
            </a:r>
          </a:p>
          <a:p>
            <a:r>
              <a:rPr lang="en-US" dirty="0"/>
              <a:t>	Very high dimensionality</a:t>
            </a:r>
          </a:p>
          <a:p>
            <a:r>
              <a:rPr lang="en-US" dirty="0"/>
              <a:t>	Time-dependent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35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Targets these challenges:</a:t>
            </a:r>
          </a:p>
          <a:p>
            <a:r>
              <a:rPr lang="en-US" dirty="0"/>
              <a:t>	Highly coupled problems</a:t>
            </a:r>
          </a:p>
          <a:p>
            <a:r>
              <a:rPr lang="en-US" dirty="0"/>
              <a:t>	Very high dimensionality</a:t>
            </a:r>
          </a:p>
          <a:p>
            <a:r>
              <a:rPr lang="en-US" dirty="0"/>
              <a:t>	Time-dependent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12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 Tools: An optimization framework that allows for the formulation and solution of engineering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problems,and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numerics framework that enables seamless automatic differentiation for efficient gradient computation.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 Tools: Tools for representing geometry (the backbone of engineering design) in an optimizer-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friendlyformat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tools that aid in creating custom surrogate models for user-defined physics via interpolation or fitting.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Discipline-Specific Tools: Collections of modular analysis tools aimed at specific aircraft design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disciplines,such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aerodynamics, propulsion, and structures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468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briefly review automatic differentiation, which is one of the way that the Opti stack accelerates optimization.</a:t>
            </a:r>
          </a:p>
          <a:p>
            <a:endParaRPr lang="en-US" dirty="0"/>
          </a:p>
          <a:p>
            <a:r>
              <a:rPr lang="en-US" dirty="0"/>
              <a:t>Automatic </a:t>
            </a:r>
            <a:r>
              <a:rPr lang="en-US" dirty="0" err="1"/>
              <a:t>differention</a:t>
            </a:r>
            <a:r>
              <a:rPr lang="en-US" dirty="0"/>
              <a:t> (or AD) is a way to compute gradients of code.</a:t>
            </a:r>
          </a:p>
          <a:p>
            <a:endParaRPr lang="en-US" dirty="0"/>
          </a:p>
          <a:p>
            <a:r>
              <a:rPr lang="en-US" dirty="0"/>
              <a:t>For a vector-valued function that maps from RM to RN.</a:t>
            </a:r>
          </a:p>
          <a:p>
            <a:endParaRPr lang="en-US" dirty="0"/>
          </a:p>
          <a:p>
            <a:r>
              <a:rPr lang="en-US" dirty="0"/>
              <a:t>AD in Neural Networks:</a:t>
            </a:r>
          </a:p>
          <a:p>
            <a:r>
              <a:rPr lang="en-US" dirty="0"/>
              <a:t>	Neural networks: invented in the 1940s, explored extensively in the 70s</a:t>
            </a:r>
          </a:p>
          <a:p>
            <a:r>
              <a:rPr lang="en-US" dirty="0"/>
              <a:t>	Abandoned until ~2010, when someone figured out how to do AD on GPUs</a:t>
            </a:r>
          </a:p>
          <a:p>
            <a:r>
              <a:rPr lang="en-US" dirty="0"/>
              <a:t>AD in optimal control:</a:t>
            </a:r>
          </a:p>
          <a:p>
            <a:r>
              <a:rPr lang="en-US" dirty="0"/>
              <a:t>	Trajectory optimization, model predictive control</a:t>
            </a:r>
          </a:p>
          <a:p>
            <a:r>
              <a:rPr lang="en-US" dirty="0"/>
              <a:t>	Boston Dynamics robots, SpaceX landings – both using flavors of AD (though a different kind of optimization)</a:t>
            </a:r>
          </a:p>
          <a:p>
            <a:endParaRPr lang="en-US" dirty="0"/>
          </a:p>
          <a:p>
            <a:r>
              <a:rPr lang="en-US" dirty="0"/>
              <a:t>For a function:</a:t>
            </a:r>
          </a:p>
          <a:p>
            <a:r>
              <a:rPr lang="en-US" dirty="0"/>
              <a:t>	Accuracy figures assuming:</a:t>
            </a:r>
          </a:p>
          <a:p>
            <a:r>
              <a:rPr lang="en-US" dirty="0"/>
              <a:t>		double precision floating point arithmetic</a:t>
            </a:r>
          </a:p>
          <a:p>
            <a:r>
              <a:rPr lang="en-US" dirty="0"/>
              <a:t>		nonlinear functions with normalized curvature</a:t>
            </a:r>
          </a:p>
          <a:p>
            <a:r>
              <a:rPr lang="en-US" dirty="0"/>
              <a:t>		best possible step size for finite-difference</a:t>
            </a:r>
          </a:p>
          <a:p>
            <a:endParaRPr lang="en-US" dirty="0"/>
          </a:p>
          <a:p>
            <a:r>
              <a:rPr lang="en-US" dirty="0"/>
              <a:t>If people are more curious, I have some extra charts with a simple AD example – we’ll skip for time, but happy to talk through at 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53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So: which one do you think we do first?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76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729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49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upon previous lab work re: micro-UAVs</a:t>
            </a:r>
          </a:p>
        </p:txBody>
      </p:sp>
    </p:spTree>
    <p:extLst>
      <p:ext uri="{BB962C8B-B14F-4D97-AF65-F5344CB8AC3E}">
        <p14:creationId xmlns:p14="http://schemas.microsoft.com/office/powerpoint/2010/main" val="386403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6.9 seconds to solve</a:t>
            </a:r>
            <a:r>
              <a:rPr lang="en-US" dirty="0"/>
              <a:t> on a laptop.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&lt;600 lines of code</a:t>
            </a:r>
            <a:r>
              <a:rPr lang="en-US" dirty="0"/>
              <a:t> to implement; due to plug-and-play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really the more important thing: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1" dirty="0"/>
              <a:t>Less than an hour from whiteboard sketch (“Will this configuration work?”) to an optimized answer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12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55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51eb4579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751eb4579_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Two key case studies that we’ll talk about today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I’ve chosen them because they’re at opposite “corners” of the aircraft design space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Firefly: Mach 0.8 rocket-propelled micro-UAV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Matters not only what you fly, but also how you fly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Especially in the case of a solid rocket propellant, your thrust profile is “baked in” to the design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Firefly rides the critical </a:t>
            </a:r>
            <a:r>
              <a:rPr lang="en-US" dirty="0" err="1"/>
              <a:t>mach</a:t>
            </a:r>
            <a:r>
              <a:rPr lang="en-US" dirty="0"/>
              <a:t> line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Any misstep in trajectory, overspeed -&gt; strong shock waves, all that excess energy is burned off as wave drag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If you look at energy loss as a function of “excess </a:t>
            </a:r>
            <a:r>
              <a:rPr lang="en-US" dirty="0" err="1"/>
              <a:t>mach</a:t>
            </a:r>
            <a:r>
              <a:rPr lang="en-US" dirty="0"/>
              <a:t>”, it’s locally “excess </a:t>
            </a:r>
            <a:r>
              <a:rPr lang="en-US" dirty="0" err="1"/>
              <a:t>mach</a:t>
            </a:r>
            <a:r>
              <a:rPr lang="en-US" dirty="0"/>
              <a:t>” to the 5</a:t>
            </a:r>
            <a:r>
              <a:rPr lang="en-US" baseline="30000" dirty="0"/>
              <a:t>th</a:t>
            </a:r>
            <a:r>
              <a:rPr lang="en-US" dirty="0"/>
              <a:t> power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You really hit a wall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DATCOM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Collection of several dozen best-practices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 come from theory, others are fits to wind tunnel data and high-fidelity CFD from literature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Aero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Low-Re CL and C_L-alpha changes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Transonic lift drop due to shock formation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Wing: On-the-fly, caching surrogate model developed from MSES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3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Directly constrain stability derivatives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Higher order automatic differentiation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852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Differentiable thermodynamics library for jet engine cycle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Propeller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Electric &amp; ICE motor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Historical weight models for various aircraft 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Mass properties accounting and optimization </a:t>
            </a:r>
            <a:r>
              <a:rPr lang="en-US" dirty="0" err="1"/>
              <a:t>w.r.t.</a:t>
            </a:r>
            <a:r>
              <a:rPr lang="en-US" dirty="0"/>
              <a:t> these mass properties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2D airfoil panel method with IBL coupling (automatic-differentiable </a:t>
            </a:r>
            <a:r>
              <a:rPr lang="en-US" dirty="0" err="1"/>
              <a:t>XFoil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04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Engineering time is part of your objective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Low-fidelity models go far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Capture simple physics: focus on breadth, not depth of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blindly trust an optimizer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forget constraints that seem intuitive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 design study this summer required us to constrain the wingspan below an amount that the optimizer was “happy” with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Optimizer changed to a canard design, shrunk the “wing” and made the “horizontal stabilizer” the primary lifting surface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nature, optima are usually not near extremes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Goes back to what Mark was saying about how your mass fractions should be roughly comparable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0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Quote from Raymer</a:t>
            </a:r>
          </a:p>
          <a:p>
            <a:endParaRPr lang="en-US" dirty="0"/>
          </a:p>
          <a:p>
            <a:r>
              <a:rPr lang="en-US" dirty="0"/>
              <a:t>&lt;read&gt;</a:t>
            </a:r>
          </a:p>
          <a:p>
            <a:endParaRPr lang="en-US" dirty="0"/>
          </a:p>
          <a:p>
            <a:r>
              <a:rPr lang="en-US" dirty="0"/>
              <a:t>One of the things I like about this quote is that it emphasizes that sizing (and really all of aircraft design) is driven by requirements. As the requirements change, the design does too – so sizing is a dynamic process.</a:t>
            </a:r>
          </a:p>
          <a:p>
            <a:endParaRPr lang="en-US" dirty="0"/>
          </a:p>
          <a:p>
            <a:r>
              <a:rPr lang="en-US" dirty="0"/>
              <a:t>Another thing: forward design vs. inverse design: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Engineering education often focuses on forward design (“analysis” or “simulation”): “here’s a design, figure out how good it does?”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reality, we often need to turn the problem around and work with the </a:t>
            </a:r>
            <a:r>
              <a:rPr lang="en-US"/>
              <a:t>inverse problem </a:t>
            </a:r>
            <a:r>
              <a:rPr lang="en-US" dirty="0"/>
              <a:t>(“design” or </a:t>
            </a:r>
            <a:r>
              <a:rPr lang="en-US"/>
              <a:t>“optimization”): </a:t>
            </a:r>
            <a:r>
              <a:rPr lang="en-US" dirty="0"/>
              <a:t>“This is how good it needs to be, what does the design look like?”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52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Engineering time is part of your objective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Low-fidelity models go far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Capture simple physics: focus on breadth, not depth of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blindly trust an optimizer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forget constraints that seem intuitive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 design study this summer required us to constrain the wingspan below an amount that the optimizer was “happy” with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Optimizer changed to a canard design, shrunk the “wing” and made the “horizontal stabilizer” the primary lifting surface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nature, optima are usually not near extremes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Goes back to what Mark was saying about how your mass fractions should be roughly comparable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84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Optimization is probably *the* mathematical problem that is using up the most computer cycles around the world right now – it’s fascinating, useful, and worth doing!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0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Constraints:</a:t>
            </a:r>
          </a:p>
          <a:p>
            <a:r>
              <a:rPr lang="en-US" dirty="0"/>
              <a:t>	Constraints tend to be the most interesting part of a design optimization problem</a:t>
            </a:r>
          </a:p>
          <a:p>
            <a:r>
              <a:rPr lang="en-US" dirty="0"/>
              <a:t>	Can anyone think of examples of constraints?</a:t>
            </a:r>
          </a:p>
          <a:p>
            <a:r>
              <a:rPr lang="en-US" dirty="0"/>
              <a:t>		Requirements</a:t>
            </a:r>
          </a:p>
          <a:p>
            <a:r>
              <a:rPr lang="en-US" dirty="0"/>
              <a:t>		Physics</a:t>
            </a:r>
          </a:p>
          <a:p>
            <a:r>
              <a:rPr lang="en-US" dirty="0"/>
              <a:t>	Active, tight, driving -&gt; synonyms</a:t>
            </a:r>
          </a:p>
          <a:p>
            <a:r>
              <a:rPr lang="en-US" dirty="0"/>
              <a:t>	Inactive constraint:</a:t>
            </a:r>
          </a:p>
          <a:p>
            <a:r>
              <a:rPr lang="en-US" dirty="0"/>
              <a:t>		The wing spar must fit inside the airfoil</a:t>
            </a:r>
          </a:p>
          <a:p>
            <a:r>
              <a:rPr lang="en-US" dirty="0"/>
              <a:t>		Wing spar is gauge-limited due to buckling considerations, doesn’t hit this constraint</a:t>
            </a:r>
          </a:p>
          <a:p>
            <a:r>
              <a:rPr lang="en-US" dirty="0"/>
              <a:t>	If constraints aren’t active, you likely don’t need to spend much time refining that constraint</a:t>
            </a:r>
          </a:p>
          <a:p>
            <a:endParaRPr lang="en-US" dirty="0"/>
          </a:p>
          <a:p>
            <a:r>
              <a:rPr lang="en-US" dirty="0"/>
              <a:t>Be sure to spend a lot of time figuring out what the right question to ask is</a:t>
            </a:r>
          </a:p>
          <a:p>
            <a:r>
              <a:rPr lang="en-US" dirty="0"/>
              <a:t>* The same problem with two different formulations (change of variables, transformation of design space, etc.) can take orders of magnitude more time to solve*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3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51eb4579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751eb4579_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Both:</a:t>
            </a:r>
          </a:p>
          <a:p>
            <a:pPr marL="628650" lvl="1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you fly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Fairly obvious that this matters</a:t>
            </a:r>
          </a:p>
          <a:p>
            <a:pPr marL="628650" lvl="1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you fly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little less obvious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Particularly over the course of a 24h period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Altitude cycling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altitude as a battery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Ascend during day, descend during evening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For some missions, this isn’t significant; for others, it will be very significant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Different airspeeds at day and night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Can anyone think of roughly the best V-speeds to fly at during day and night?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Day: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Roughly best climb speed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Night: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Minimum sink speed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dependence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solar airplane problem is inherently unsteady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Day/Night energy injections into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Differing power requirements during day/night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Science value and wind fluctuations over day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Ascent as a sizing case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Nearly all aircraft design problems are unsteady in some sense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787 Dreamliner has a fuel mass fraction of 44%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Briefly going to talk about key challenges in aerospace design optimization: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Just surface level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all of you are interested in design optimization, that’s okay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Goal is to help you understand what kinds of problems are tractable, and what kinds of problems aren’t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0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Coupling is not unique to aerospace design, but I’m </a:t>
            </a:r>
            <a:r>
              <a:rPr lang="en-US" dirty="0" err="1"/>
              <a:t>gonna</a:t>
            </a:r>
            <a:r>
              <a:rPr lang="en-US" dirty="0"/>
              <a:t> make the claim that it’s far more of a problem in aerospace than in other engineering applications.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Nowhere to dump conserved quantities (momentum, energy, heat, charge, etc.) on an airplane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 cantilever beam, there’s a fixed 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 circuit, there’s a ground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an engine, there’s some place for heat rejection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Aerospace systems have nothing to “push off of”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Each force and moment must be perfectly balanced with another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4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Nowhere to dump conserved quantities (momentum, energy, heat, charge, etc.) on an airplane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 cantilever beam, there’s a fixed 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 circuit, there’s a ground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an engine, there’s some place for heat rejection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Aerospace systems have nothing to “push off of”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Each force and moment must be perfectly balanced with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4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/>
              <a:t>So, note that now, our variables aren’t necessarily things we would consider to be “independent” – we have both structural sizing and weight!</a:t>
            </a:r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dirty="0"/>
              <a:t>Shifting our physics models into constraints</a:t>
            </a:r>
          </a:p>
          <a:p>
            <a:pPr marL="685800" lvl="1" indent="-228600">
              <a:buFont typeface="Arial" panose="020B0604020202020204" pitchFamily="34" charset="0"/>
              <a:buAutoNum type="arabicPeriod"/>
            </a:pPr>
            <a:r>
              <a:rPr lang="en-US" dirty="0"/>
              <a:t>Use inequalities where possible</a:t>
            </a:r>
          </a:p>
          <a:p>
            <a:pPr marL="685800" lvl="1" indent="-228600">
              <a:buFont typeface="Arial" panose="020B0604020202020204" pitchFamily="34" charset="0"/>
              <a:buAutoNum type="arabicPeriod"/>
            </a:pPr>
            <a:r>
              <a:rPr lang="en-US" dirty="0"/>
              <a:t>Limiting our cross-discipline couplings to just a few points</a:t>
            </a:r>
          </a:p>
          <a:p>
            <a:pPr marL="228600" lvl="0" indent="-228600">
              <a:buFont typeface="Arial" panose="020B0604020202020204" pitchFamily="34" charset="0"/>
              <a:buAutoNum type="arabicPeriod"/>
            </a:pPr>
            <a:r>
              <a:rPr lang="en-US" dirty="0"/>
              <a:t>Figure on the right</a:t>
            </a:r>
          </a:p>
          <a:p>
            <a:pPr marL="685800" lvl="1" indent="-228600">
              <a:buFont typeface="Arial" panose="020B0604020202020204" pitchFamily="34" charset="0"/>
              <a:buAutoNum type="arabicPeriod"/>
            </a:pPr>
            <a:r>
              <a:rPr lang="en-US" dirty="0"/>
              <a:t>Example of the </a:t>
            </a:r>
            <a:r>
              <a:rPr lang="en-US" dirty="0" err="1"/>
              <a:t>jacobian</a:t>
            </a:r>
            <a:r>
              <a:rPr lang="en-US" dirty="0"/>
              <a:t> of constraints with respect to design variables</a:t>
            </a:r>
          </a:p>
          <a:p>
            <a:pPr marL="1143000" lvl="2" indent="-228600">
              <a:buFont typeface="Arial" panose="020B0604020202020204" pitchFamily="34" charset="0"/>
              <a:buAutoNum type="arabicPeriod"/>
            </a:pPr>
            <a:r>
              <a:rPr lang="en-US" dirty="0"/>
              <a:t>Each “row” is a constraint, and the shaded regions show which variables are being linked by those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6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2F8-EE55-497C-9D90-2D5F5E319F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57" y="573893"/>
            <a:ext cx="8504097" cy="2456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87388-45A2-4D9F-B4CC-652898D2D2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58" y="3275962"/>
            <a:ext cx="8504096" cy="25792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name, date, affiliation…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21D9-57E3-4872-8033-002F3030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8D0D-14AE-4939-89E0-BD4775F3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22DBF-E3EF-48FA-BEB2-EF233921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802" y="6356349"/>
            <a:ext cx="1195926" cy="365125"/>
          </a:xfrm>
        </p:spPr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F75BA-DE68-4485-AD73-E7C326AFA4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68" y="5855256"/>
            <a:ext cx="1654022" cy="39200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DD463C-1434-4238-AFE1-5809AFA368B3}"/>
              </a:ext>
            </a:extLst>
          </p:cNvPr>
          <p:cNvCxnSpPr/>
          <p:nvPr userDrawn="1"/>
        </p:nvCxnSpPr>
        <p:spPr>
          <a:xfrm>
            <a:off x="1149058" y="3133446"/>
            <a:ext cx="604753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08CA4251-EFFC-45B2-810A-3AF7612CF5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105" y="4996970"/>
            <a:ext cx="968154" cy="5580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A01FE7F-038A-401F-BA1F-CBA47E682D55}"/>
              </a:ext>
            </a:extLst>
          </p:cNvPr>
          <p:cNvSpPr txBox="1">
            <a:spLocks/>
          </p:cNvSpPr>
          <p:nvPr userDrawn="1"/>
        </p:nvSpPr>
        <p:spPr>
          <a:xfrm>
            <a:off x="1149058" y="4347227"/>
            <a:ext cx="6047538" cy="96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8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F23-DE01-4E74-8B4E-A288D74F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24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4AE12-DCF1-4B3D-BD6D-0C5C448E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A6CF9-42E4-4CD5-A89F-1F211C3C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700E4-6597-48FC-A2E7-10F95AA6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7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E182-9827-4489-9A2B-5BD60D476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B69C8-0290-4845-8A7A-74AC01250F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section description…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539FA-B1C5-476D-99AC-85828E98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5ADEB-34E8-42DB-A255-EE90B745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48279-A721-4597-BBF7-BD6EDBB5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BEDC5-C7D0-46A5-9D5D-2ADCEBE7B659}"/>
              </a:ext>
            </a:extLst>
          </p:cNvPr>
          <p:cNvCxnSpPr/>
          <p:nvPr userDrawn="1"/>
        </p:nvCxnSpPr>
        <p:spPr>
          <a:xfrm>
            <a:off x="831850" y="4524216"/>
            <a:ext cx="604753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39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79568-B3F1-487F-8620-39DAC1AF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A96F6-E1C8-47F0-8BAF-137B4BEB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0060-86F0-404F-87EE-9908FC26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03D335-5AF7-400C-A7D0-7EF7C018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648981"/>
            <a:ext cx="5530719" cy="45430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F9991-479D-43A6-B438-A11E6B48BE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011" y="1648981"/>
            <a:ext cx="5530719" cy="4531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B8CE7-A0E8-41DC-9314-1235AE71FFA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63086"/>
            <a:ext cx="0" cy="50289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CC1964-6AE7-4E79-8553-7393A48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6297C9-6CF1-4E4B-A6DB-B37BABDDD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58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1…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5E35DF-D801-4CAE-BF1F-A6B28FEB1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5010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2…</a:t>
            </a:r>
          </a:p>
        </p:txBody>
      </p:sp>
    </p:spTree>
    <p:extLst>
      <p:ext uri="{BB962C8B-B14F-4D97-AF65-F5344CB8AC3E}">
        <p14:creationId xmlns:p14="http://schemas.microsoft.com/office/powerpoint/2010/main" val="2578788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F23-DE01-4E74-8B4E-A288D74F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24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4AE12-DCF1-4B3D-BD6D-0C5C448E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A6CF9-42E4-4CD5-A89F-1F211C3C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700E4-6597-48FC-A2E7-10F95AA6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17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047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</p:spTree>
    <p:extLst>
      <p:ext uri="{BB962C8B-B14F-4D97-AF65-F5344CB8AC3E}">
        <p14:creationId xmlns:p14="http://schemas.microsoft.com/office/powerpoint/2010/main" val="128562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557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79568-B3F1-487F-8620-39DAC1AF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A96F6-E1C8-47F0-8BAF-137B4BEB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0060-86F0-404F-87EE-9908FC26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03D335-5AF7-400C-A7D0-7EF7C018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648981"/>
            <a:ext cx="5530719" cy="45430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F9991-479D-43A6-B438-A11E6B48BE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011" y="1648981"/>
            <a:ext cx="5530719" cy="4531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B8CE7-A0E8-41DC-9314-1235AE71FFA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63086"/>
            <a:ext cx="0" cy="50289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CC1964-6AE7-4E79-8553-7393A48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6297C9-6CF1-4E4B-A6DB-B37BABDDD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58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1…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5E35DF-D801-4CAE-BF1F-A6B28FEB1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5010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2…</a:t>
            </a:r>
          </a:p>
        </p:txBody>
      </p:sp>
    </p:spTree>
    <p:extLst>
      <p:ext uri="{BB962C8B-B14F-4D97-AF65-F5344CB8AC3E}">
        <p14:creationId xmlns:p14="http://schemas.microsoft.com/office/powerpoint/2010/main" val="1238295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8465598" cy="75966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291"/>
            <a:ext cx="10515600" cy="4744673"/>
          </a:xfrm>
        </p:spPr>
        <p:txBody>
          <a:bodyPr/>
          <a:lstStyle>
            <a:lvl1pPr marL="1714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9509"/>
            <a:ext cx="2743200" cy="311968"/>
          </a:xfr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6447B1C5-369C-4919-B399-6646CD3D58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409509"/>
            <a:ext cx="6487789" cy="31196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[#. Section]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07" y="119397"/>
            <a:ext cx="2692893" cy="5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5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3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9" r:id="rId3"/>
    <p:sldLayoutId id="2147483670" r:id="rId4"/>
    <p:sldLayoutId id="214748367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1"/>
            <a:ext cx="12192000" cy="780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7D698-A211-4D8C-9B0D-D40B2D46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5" r:id="rId3"/>
    <p:sldLayoutId id="2147483673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0"/>
            <a:ext cx="121932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8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hyperlink" Target="http://mdolab.engin.umich.edu/sites/default/files/2013-04-USP-MDO-Intro.pdf" TargetMode="Externa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40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11" Type="http://schemas.openxmlformats.org/officeDocument/2006/relationships/image" Target="../media/image170.png"/><Relationship Id="rId5" Type="http://schemas.openxmlformats.org/officeDocument/2006/relationships/image" Target="../media/image39.png"/><Relationship Id="rId15" Type="http://schemas.openxmlformats.org/officeDocument/2006/relationships/image" Target="../media/image2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youtu.be/wlkRYMVUZTs" TargetMode="Externa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github.com/convexengineering/gplibrary/blob/compress-aero/gpkitmodels/SP/aircraft/compressible_aero/docs/compressible_aero.pdf" TargetMode="Externa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260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emf"/><Relationship Id="rId4" Type="http://schemas.openxmlformats.org/officeDocument/2006/relationships/image" Target="../media/image27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899B-D1C5-440A-9F88-23DE8BFFB8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Aircraft Sizing and Design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A2278-BB4E-4158-8073-F48BD5701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Peter Sharpe</a:t>
            </a:r>
          </a:p>
          <a:p>
            <a:r>
              <a:rPr lang="en-US" dirty="0"/>
              <a:t>MIT 16.82: Flight Vehicle Engineering</a:t>
            </a:r>
            <a:br>
              <a:rPr lang="en-US" dirty="0"/>
            </a:br>
            <a:r>
              <a:rPr lang="en-US" dirty="0"/>
              <a:t>Tuesday, September 20, 2022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978E-FDFC-41CC-9FD2-ED901712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F7366-B5B7-41B1-A5AC-1FD2AC55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FC44-1534-4F72-86DF-5FC4FE4F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8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2E2D3A-6399-4872-8D8E-8ED4C2F69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076877" cy="528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does it mean for the aircraft design to “close”?</a:t>
            </a:r>
          </a:p>
          <a:p>
            <a:pPr lvl="1"/>
            <a:r>
              <a:rPr lang="en-US" dirty="0"/>
              <a:t>Basically, it’s physically </a:t>
            </a:r>
            <a:r>
              <a:rPr lang="en-US" b="1" dirty="0">
                <a:solidFill>
                  <a:schemeClr val="accent2"/>
                </a:solidFill>
              </a:rPr>
              <a:t>feasible</a:t>
            </a:r>
            <a:r>
              <a:rPr lang="en-US" dirty="0"/>
              <a:t>. Simplified model: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204B3-A255-49DE-B348-8F3A8B47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313-85BF-4467-8F00-F8C292F34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0073F-B112-4357-91CE-A383638F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C55D22-D61A-4E59-B5B6-59F957CC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Concepts: Design Closure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D7653DF-7081-4612-87D3-47F5BB018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0961" y="2176460"/>
            <a:ext cx="8152866" cy="40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9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6EB986-18DC-4DFB-8F01-9D35A2059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727117" cy="5287250"/>
          </a:xfrm>
        </p:spPr>
        <p:txBody>
          <a:bodyPr/>
          <a:lstStyle/>
          <a:p>
            <a:r>
              <a:rPr lang="en-US" dirty="0"/>
              <a:t>Design closure is the bare minimum expectation</a:t>
            </a:r>
          </a:p>
          <a:p>
            <a:r>
              <a:rPr lang="en-US" dirty="0"/>
              <a:t>Many (but not all) closure problems get alleviated if you draw the airplane bigger for a given payload.</a:t>
            </a:r>
          </a:p>
          <a:p>
            <a:pPr lvl="2"/>
            <a:r>
              <a:rPr lang="en-US" dirty="0"/>
              <a:t>Why?</a:t>
            </a:r>
          </a:p>
          <a:p>
            <a:pPr lvl="2"/>
            <a:r>
              <a:rPr lang="en-US" dirty="0"/>
              <a:t>Don’t want to do this unnecessarily:</a:t>
            </a:r>
          </a:p>
          <a:p>
            <a:pPr lvl="3"/>
            <a:r>
              <a:rPr lang="en-US" dirty="0"/>
              <a:t>Program risk, cost, complexity</a:t>
            </a:r>
          </a:p>
          <a:p>
            <a:r>
              <a:rPr lang="en-US" dirty="0"/>
              <a:t>Many designs close! Which one do we want?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The minimum viable airplane that meets requirements, plus margin.</a:t>
            </a:r>
          </a:p>
          <a:p>
            <a:pPr lvl="2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B87BD-F034-425C-991B-F98E0B85C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960FA-A523-4DE8-A2C8-B3034228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DE5BF-2DED-44CE-8F95-92C6CF938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B651C6-A67D-4B66-BD71-4859D55C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is Not Enough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A633E-4AF7-47E9-B9E1-AB3211F4AB2D}"/>
              </a:ext>
            </a:extLst>
          </p:cNvPr>
          <p:cNvSpPr txBox="1"/>
          <p:nvPr/>
        </p:nvSpPr>
        <p:spPr>
          <a:xfrm>
            <a:off x="2479040" y="1353344"/>
            <a:ext cx="5107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(though a few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eVTOL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pitches make you wonder…)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8F8633-F642-4434-85CD-4B50EF0AE04C}"/>
              </a:ext>
            </a:extLst>
          </p:cNvPr>
          <p:cNvGrpSpPr/>
          <p:nvPr/>
        </p:nvGrpSpPr>
        <p:grpSpPr>
          <a:xfrm>
            <a:off x="7109459" y="2908374"/>
            <a:ext cx="4805097" cy="1808406"/>
            <a:chOff x="5921829" y="1122567"/>
            <a:chExt cx="5556858" cy="37590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FF943F-DB53-4C62-A960-51606A731C4C}"/>
                </a:ext>
              </a:extLst>
            </p:cNvPr>
            <p:cNvSpPr txBox="1"/>
            <p:nvPr/>
          </p:nvSpPr>
          <p:spPr>
            <a:xfrm>
              <a:off x="5947954" y="1122567"/>
              <a:ext cx="5530733" cy="3390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“The perfect racing car crosses the finish line first and subsequently falls into its component parts.”</a:t>
              </a:r>
              <a:br>
                <a:rPr lang="en-US" sz="2000" i="1" dirty="0"/>
              </a:br>
              <a:br>
                <a:rPr lang="en-US" sz="2000" i="1" dirty="0"/>
              </a:br>
              <a:endParaRPr lang="en-US" sz="2000" i="1" dirty="0"/>
            </a:p>
            <a:p>
              <a:pPr algn="r"/>
              <a:r>
                <a:rPr lang="en-US" sz="2000" i="1" dirty="0"/>
                <a:t>- </a:t>
              </a:r>
              <a:r>
                <a:rPr lang="en-US" sz="2000" dirty="0"/>
                <a:t>Ferdinand Porsche</a:t>
              </a:r>
              <a:endParaRPr lang="en-US" sz="2000" i="1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3D0BEBF-846E-494E-B3C5-DC22AA1BD2FF}"/>
                </a:ext>
              </a:extLst>
            </p:cNvPr>
            <p:cNvCxnSpPr>
              <a:cxnSpLocks/>
            </p:cNvCxnSpPr>
            <p:nvPr/>
          </p:nvCxnSpPr>
          <p:spPr>
            <a:xfrm>
              <a:off x="5921829" y="1193076"/>
              <a:ext cx="0" cy="368857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0F84C30-0F06-407C-9BF8-5CAF562AA852}"/>
              </a:ext>
            </a:extLst>
          </p:cNvPr>
          <p:cNvSpPr txBox="1"/>
          <p:nvPr/>
        </p:nvSpPr>
        <p:spPr>
          <a:xfrm>
            <a:off x="7326048" y="4663307"/>
            <a:ext cx="1518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(plus margin!)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044F1DF-11BB-42C5-B7A2-39582378CF87}"/>
              </a:ext>
            </a:extLst>
          </p:cNvPr>
          <p:cNvSpPr/>
          <p:nvPr/>
        </p:nvSpPr>
        <p:spPr>
          <a:xfrm>
            <a:off x="8282940" y="3893820"/>
            <a:ext cx="678180" cy="769620"/>
          </a:xfrm>
          <a:custGeom>
            <a:avLst/>
            <a:gdLst>
              <a:gd name="connsiteX0" fmla="*/ 0 w 678180"/>
              <a:gd name="connsiteY0" fmla="*/ 769620 h 769620"/>
              <a:gd name="connsiteX1" fmla="*/ 441960 w 678180"/>
              <a:gd name="connsiteY1" fmla="*/ 388620 h 769620"/>
              <a:gd name="connsiteX2" fmla="*/ 678180 w 678180"/>
              <a:gd name="connsiteY2" fmla="*/ 0 h 76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180" h="769620">
                <a:moveTo>
                  <a:pt x="0" y="769620"/>
                </a:moveTo>
                <a:cubicBezTo>
                  <a:pt x="164465" y="643255"/>
                  <a:pt x="328930" y="516890"/>
                  <a:pt x="441960" y="388620"/>
                </a:cubicBezTo>
                <a:cubicBezTo>
                  <a:pt x="554990" y="260350"/>
                  <a:pt x="616585" y="130175"/>
                  <a:pt x="678180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2A2813-CD3B-4861-906B-6FEC6B22DF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6100497" cy="5287250"/>
              </a:xfrm>
            </p:spPr>
            <p:txBody>
              <a:bodyPr/>
              <a:lstStyle/>
              <a:p>
                <a:r>
                  <a:rPr lang="en-US" dirty="0"/>
                  <a:t>Margin is difference between:</a:t>
                </a:r>
              </a:p>
              <a:p>
                <a:pPr lvl="1"/>
                <a:r>
                  <a:rPr lang="en-US" dirty="0"/>
                  <a:t>Peak expected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func>
                              </m:e>
                            </m:d>
                          </m:e>
                          <m:sub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flight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ops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at failure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If you expect it to be used, you don’t get to count it as margin!</a:t>
                </a:r>
              </a:p>
              <a:p>
                <a:pPr lvl="1"/>
                <a:r>
                  <a:rPr lang="en-US" dirty="0"/>
                  <a:t>For unknown unknowns</a:t>
                </a:r>
              </a:p>
              <a:p>
                <a:r>
                  <a:rPr lang="en-US" dirty="0"/>
                  <a:t>Really, </a:t>
                </a:r>
                <a:r>
                  <a:rPr lang="en-US" b="1" dirty="0">
                    <a:solidFill>
                      <a:schemeClr val="accent2"/>
                    </a:solidFill>
                  </a:rPr>
                  <a:t>margins capture uncertainty</a:t>
                </a:r>
                <a:r>
                  <a:rPr lang="en-US" dirty="0"/>
                  <a:t> in </a:t>
                </a:r>
                <a:r>
                  <a:rPr lang="en-US" dirty="0">
                    <a:solidFill>
                      <a:schemeClr val="tx1"/>
                    </a:solidFill>
                  </a:rPr>
                  <a:t>analysis</a:t>
                </a:r>
                <a:r>
                  <a:rPr lang="en-US" dirty="0"/>
                  <a:t>, manufacturing, and operations. Try to quantify this!</a:t>
                </a:r>
              </a:p>
              <a:p>
                <a:pPr lvl="1"/>
                <a:r>
                  <a:rPr lang="en-US" dirty="0"/>
                  <a:t>Don’t set too high, otherwise your designs aren’t competitive.</a:t>
                </a:r>
              </a:p>
              <a:p>
                <a:pPr lvl="1"/>
                <a:r>
                  <a:rPr lang="en-US" dirty="0"/>
                  <a:t>Don’t set too low, otherwise your designs aren’t robust.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2A2813-CD3B-4861-906B-6FEC6B22D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6100497" cy="5287250"/>
              </a:xfrm>
              <a:blipFill>
                <a:blip r:embed="rId2"/>
                <a:stretch>
                  <a:fillRect l="-1800" t="-1961" r="-2600" b="-5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8AE86-8096-4C2E-B6C6-3605D96A6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D2BF1-D62E-4564-8D58-A877C5F3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3E6E4-9692-4FEF-BD98-0DB33C0B4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9C2A51-CB47-44C5-B630-8D8DFE4A5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Concepts: Margin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A677FB-0EC3-4BEF-9B6F-9E366ECE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9380" y="1057883"/>
            <a:ext cx="5498517" cy="52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3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A906E5-2575-4ED4-9A29-415A92337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9392337" cy="5287250"/>
          </a:xfrm>
        </p:spPr>
        <p:txBody>
          <a:bodyPr/>
          <a:lstStyle/>
          <a:p>
            <a:r>
              <a:rPr lang="en-US" dirty="0"/>
              <a:t>Really, depends strongly on modeling accuracy (and consequence of exceeding). But, rough rules of thumb at conceptual stage:</a:t>
            </a:r>
          </a:p>
          <a:p>
            <a:pPr lvl="1"/>
            <a:r>
              <a:rPr lang="en-US" dirty="0"/>
              <a:t>Weight: 15%-35%</a:t>
            </a:r>
          </a:p>
          <a:p>
            <a:pPr lvl="1"/>
            <a:r>
              <a:rPr lang="en-US" dirty="0"/>
              <a:t>Thrust: 10%-30%</a:t>
            </a:r>
          </a:p>
          <a:p>
            <a:pPr lvl="1"/>
            <a:r>
              <a:rPr lang="en-US" dirty="0"/>
              <a:t>Drag: 5%-20%</a:t>
            </a:r>
          </a:p>
          <a:p>
            <a:pPr lvl="1"/>
            <a:r>
              <a:rPr lang="en-US" dirty="0"/>
              <a:t>Energy: 5%-20%</a:t>
            </a:r>
          </a:p>
          <a:p>
            <a:pPr lvl="1"/>
            <a:r>
              <a:rPr lang="en-US" dirty="0"/>
              <a:t>Stress: 50%-100%</a:t>
            </a:r>
          </a:p>
          <a:p>
            <a:pPr lvl="1"/>
            <a:r>
              <a:rPr lang="en-US" dirty="0"/>
              <a:t>Schedule: 15%</a:t>
            </a:r>
          </a:p>
          <a:p>
            <a:pPr lvl="1"/>
            <a:r>
              <a:rPr lang="en-US" dirty="0"/>
              <a:t>Cost: 25-50%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850049-B470-46CD-B5CC-007BF045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B4720-4F16-41F5-A136-6C650D40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42F5E-DCA7-44AB-B232-CA1F312F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E15FA5-72D0-4F67-B412-E73DF45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Margin?</a:t>
            </a:r>
          </a:p>
        </p:txBody>
      </p:sp>
      <p:pic>
        <p:nvPicPr>
          <p:cNvPr id="9" name="Picture 4" descr="S-C_weight-growth-history">
            <a:extLst>
              <a:ext uri="{FF2B5EF4-FFF2-40B4-BE49-F238E27FC236}">
                <a16:creationId xmlns:a16="http://schemas.microsoft.com/office/drawing/2014/main" id="{96904901-8736-4A62-A29E-BC1ADBEF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20" y="1770082"/>
            <a:ext cx="6800116" cy="451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5B7CA5-344F-44E2-9943-96E9A5E31924}"/>
              </a:ext>
            </a:extLst>
          </p:cNvPr>
          <p:cNvSpPr txBox="1"/>
          <p:nvPr/>
        </p:nvSpPr>
        <p:spPr>
          <a:xfrm flipH="1">
            <a:off x="4196928" y="6099531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Historical weight growth for spacecraft/airplanes. NASA TN 0-6349, via Crawley.</a:t>
            </a:r>
          </a:p>
        </p:txBody>
      </p:sp>
    </p:spTree>
    <p:extLst>
      <p:ext uri="{BB962C8B-B14F-4D97-AF65-F5344CB8AC3E}">
        <p14:creationId xmlns:p14="http://schemas.microsoft.com/office/powerpoint/2010/main" val="360948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A906E5-2575-4ED4-9A29-415A92337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9278037" cy="5287250"/>
          </a:xfrm>
        </p:spPr>
        <p:txBody>
          <a:bodyPr/>
          <a:lstStyle/>
          <a:p>
            <a:r>
              <a:rPr lang="en-US" dirty="0"/>
              <a:t>Really, depends strongly on modeling accuracy (and consequence of exceeding). But, rough rules of thumb at conceptual stage:</a:t>
            </a:r>
          </a:p>
          <a:p>
            <a:pPr lvl="1"/>
            <a:r>
              <a:rPr lang="en-US" dirty="0"/>
              <a:t>Weight: 15%-35%</a:t>
            </a:r>
          </a:p>
          <a:p>
            <a:pPr lvl="1"/>
            <a:r>
              <a:rPr lang="en-US" dirty="0"/>
              <a:t>Thrust: 10%-30%</a:t>
            </a:r>
          </a:p>
          <a:p>
            <a:pPr lvl="1"/>
            <a:r>
              <a:rPr lang="en-US" dirty="0"/>
              <a:t>Drag: 5%-20%</a:t>
            </a:r>
          </a:p>
          <a:p>
            <a:pPr lvl="1"/>
            <a:r>
              <a:rPr lang="en-US" dirty="0"/>
              <a:t>Energy: 5%-20%</a:t>
            </a:r>
          </a:p>
          <a:p>
            <a:pPr lvl="1"/>
            <a:r>
              <a:rPr lang="en-US" dirty="0"/>
              <a:t>Stress: 50%-100%</a:t>
            </a:r>
          </a:p>
          <a:p>
            <a:pPr lvl="1"/>
            <a:r>
              <a:rPr lang="en-US" dirty="0"/>
              <a:t>Schedule: 15%</a:t>
            </a:r>
          </a:p>
          <a:p>
            <a:pPr lvl="1"/>
            <a:r>
              <a:rPr lang="en-US" dirty="0"/>
              <a:t>Cost: 25-50%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850049-B470-46CD-B5CC-007BF045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B4720-4F16-41F5-A136-6C650D406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42F5E-DCA7-44AB-B232-CA1F312F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0E15FA5-72D0-4F67-B412-E73DF45AD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Margin?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FBE5F-E194-475B-9E72-E05B1EE0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7406">
            <a:off x="7124509" y="1620677"/>
            <a:ext cx="4419983" cy="3901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0FB28-A6AC-4F4A-95CC-12ECB4DAAF51}"/>
              </a:ext>
            </a:extLst>
          </p:cNvPr>
          <p:cNvSpPr txBox="1"/>
          <p:nvPr/>
        </p:nvSpPr>
        <p:spPr>
          <a:xfrm>
            <a:off x="7391401" y="5606076"/>
            <a:ext cx="422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Illustration of weight growth </a:t>
            </a:r>
            <a:r>
              <a:rPr lang="en-US" b="1" dirty="0">
                <a:solidFill>
                  <a:schemeClr val="accent2"/>
                </a:solidFill>
              </a:rPr>
              <a:t>even after first flight</a:t>
            </a:r>
            <a:r>
              <a:rPr lang="en-US" dirty="0"/>
              <a:t>! From Raymer, </a:t>
            </a:r>
            <a:r>
              <a:rPr lang="en-US" i="1" dirty="0"/>
              <a:t>Aircraft Design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685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E2AEF6-33EC-4C92-B1E5-77AAAF85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859197" cy="5287250"/>
          </a:xfrm>
        </p:spPr>
        <p:txBody>
          <a:bodyPr/>
          <a:lstStyle/>
          <a:p>
            <a:r>
              <a:rPr lang="en-US" dirty="0"/>
              <a:t>There are many possible aircraft that close! </a:t>
            </a:r>
          </a:p>
          <a:p>
            <a:r>
              <a:rPr lang="en-US" dirty="0"/>
              <a:t>How do we pick which one is the “</a:t>
            </a:r>
            <a:r>
              <a:rPr lang="en-US" b="1" dirty="0">
                <a:solidFill>
                  <a:schemeClr val="accent2"/>
                </a:solidFill>
              </a:rPr>
              <a:t>minimum viable airplane that meets requirements, plus margin</a:t>
            </a:r>
            <a:r>
              <a:rPr lang="en-US" dirty="0">
                <a:solidFill>
                  <a:schemeClr val="tx1"/>
                </a:solidFill>
              </a:rPr>
              <a:t>?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Design optimization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199A66-5146-4FB3-AC4C-0FAF23F2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1047E-F248-446C-B3D3-3487F9F8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C584B-3071-472C-B38D-E9C38015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4BCABF-B1C9-4294-AC52-C85649266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Optimize?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726E2-BB1D-4BB9-A66E-D0EE2974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565" y="924796"/>
            <a:ext cx="3769640" cy="4729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81110-B906-456C-9973-268F8E15DFF8}"/>
              </a:ext>
            </a:extLst>
          </p:cNvPr>
          <p:cNvSpPr txBox="1"/>
          <p:nvPr/>
        </p:nvSpPr>
        <p:spPr>
          <a:xfrm>
            <a:off x="7487920" y="5704839"/>
            <a:ext cx="460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Illustration of design closure. From Drela, “Design Drivers of Energy-Efficient Transport Aircraft”, 2011. SAE Int’l J. of Aerospace.</a:t>
            </a:r>
          </a:p>
        </p:txBody>
      </p:sp>
    </p:spTree>
    <p:extLst>
      <p:ext uri="{BB962C8B-B14F-4D97-AF65-F5344CB8AC3E}">
        <p14:creationId xmlns:p14="http://schemas.microsoft.com/office/powerpoint/2010/main" val="118702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1338-DA91-44EF-A00D-E5072D47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Sizing is fundamentally an optimization problem. It’s often helpful to explicitly state it as such:</a:t>
            </a:r>
          </a:p>
          <a:p>
            <a:pPr lvl="1"/>
            <a:r>
              <a:rPr lang="en-US" sz="2000" dirty="0"/>
              <a:t>Three key parts:</a:t>
            </a:r>
          </a:p>
          <a:p>
            <a:pPr lvl="2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Objective function</a:t>
            </a: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The metric you are minimizing</a:t>
            </a:r>
            <a:endParaRPr lang="en-US" sz="1400" dirty="0">
              <a:solidFill>
                <a:schemeClr val="tx1"/>
              </a:solidFill>
            </a:endParaRPr>
          </a:p>
          <a:p>
            <a:pPr lvl="2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Variables</a:t>
            </a: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Which “knobs” do you have to work with?</a:t>
            </a: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Sets the dimensionality of the design space</a:t>
            </a:r>
          </a:p>
          <a:p>
            <a:pPr lvl="2"/>
            <a:r>
              <a:rPr lang="en-US" sz="1600" b="1" dirty="0">
                <a:solidFill>
                  <a:schemeClr val="accent2"/>
                </a:solidFill>
              </a:rPr>
              <a:t>Constraints</a:t>
            </a:r>
            <a:endParaRPr lang="en-US" sz="1400" dirty="0">
              <a:solidFill>
                <a:schemeClr val="tx1"/>
              </a:solidFill>
            </a:endParaRP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Limits the design space to a feasible space</a:t>
            </a: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Equality constraints are a projection (dimensionality reduction)</a:t>
            </a:r>
          </a:p>
          <a:p>
            <a:pPr lvl="3"/>
            <a:r>
              <a:rPr lang="en-US" sz="1600" dirty="0">
                <a:solidFill>
                  <a:schemeClr val="tx1"/>
                </a:solidFill>
              </a:rPr>
              <a:t>Can be active or inactive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Advice: write this out explicitly!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Optimize?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D1873-B06A-4071-8DD0-36828B4275EA}"/>
              </a:ext>
            </a:extLst>
          </p:cNvPr>
          <p:cNvGrpSpPr/>
          <p:nvPr/>
        </p:nvGrpSpPr>
        <p:grpSpPr>
          <a:xfrm>
            <a:off x="78274" y="5122111"/>
            <a:ext cx="11946649" cy="1226618"/>
            <a:chOff x="-805923" y="3009543"/>
            <a:chExt cx="11946649" cy="122661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62D88-6330-4C86-BE17-2357F65FD11B}"/>
                </a:ext>
              </a:extLst>
            </p:cNvPr>
            <p:cNvSpPr txBox="1"/>
            <p:nvPr/>
          </p:nvSpPr>
          <p:spPr>
            <a:xfrm>
              <a:off x="1807444" y="3017163"/>
              <a:ext cx="21738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Minimize:</a:t>
              </a:r>
            </a:p>
            <a:p>
              <a:pPr algn="r"/>
              <a:r>
                <a:rPr lang="en-US" dirty="0"/>
                <a:t>With respect to:</a:t>
              </a:r>
            </a:p>
            <a:p>
              <a:pPr algn="r"/>
              <a:br>
                <a:rPr lang="en-US" dirty="0"/>
              </a:br>
              <a:r>
                <a:rPr lang="en-US" dirty="0"/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F81E63-AD84-405E-8B28-64C6E63B895B}"/>
                    </a:ext>
                  </a:extLst>
                </p:cNvPr>
                <p:cNvSpPr txBox="1"/>
                <p:nvPr/>
              </p:nvSpPr>
              <p:spPr>
                <a:xfrm>
                  <a:off x="3950819" y="3009543"/>
                  <a:ext cx="7189907" cy="12266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3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Cost per passenger-mile (sometimes approximated as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</m:oMath>
                  </a14:m>
                  <a:r>
                    <a:rPr lang="en-US" b="1" dirty="0">
                      <a:solidFill>
                        <a:schemeClr val="accent3">
                          <a:lumMod val="75000"/>
                        </a:schemeClr>
                      </a:solidFill>
                      <a:latin typeface="Cambria Math" panose="02040503050406030204" pitchFamily="18" charset="0"/>
                    </a:rPr>
                    <a:t> TOGW)</a:t>
                  </a:r>
                </a:p>
                <a:p>
                  <a:r>
                    <a:rPr lang="en-US" b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Dimensions/OML, Propulsion sizing, CONOPS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𝒑𝒂𝒔𝒔𝒆𝒏𝒈𝒆𝒓𝒔</m:t>
                          </m:r>
                        </m:sub>
                      </m:sSub>
                    </m:oMath>
                  </a14:m>
                  <a:r>
                    <a:rPr lang="en-US" b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, routes), trajectory (Mach, altitude)</a:t>
                  </a:r>
                  <a:br>
                    <a:rPr lang="en-US" b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a:br>
                  <a:r>
                    <a:rPr lang="en-US" b="1" dirty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a:t>Given requirements, physics (closure), regulation</a:t>
                  </a:r>
                  <a:endParaRPr lang="en-US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F81E63-AD84-405E-8B28-64C6E63B8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0819" y="3009543"/>
                  <a:ext cx="7189907" cy="1226618"/>
                </a:xfrm>
                <a:prstGeom prst="rect">
                  <a:avLst/>
                </a:prstGeom>
                <a:blipFill>
                  <a:blip r:embed="rId3"/>
                  <a:stretch>
                    <a:fillRect l="-678" t="-2985" b="-64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0F604257-D2EC-412B-841B-F6005F1852D1}"/>
                </a:ext>
              </a:extLst>
            </p:cNvPr>
            <p:cNvSpPr/>
            <p:nvPr/>
          </p:nvSpPr>
          <p:spPr>
            <a:xfrm>
              <a:off x="1509624" y="3017163"/>
              <a:ext cx="297820" cy="1214096"/>
            </a:xfrm>
            <a:prstGeom prst="leftBrace">
              <a:avLst>
                <a:gd name="adj1" fmla="val 77507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2B1991-7077-4017-B900-322AFCF49958}"/>
                </a:ext>
              </a:extLst>
            </p:cNvPr>
            <p:cNvSpPr txBox="1"/>
            <p:nvPr/>
          </p:nvSpPr>
          <p:spPr>
            <a:xfrm>
              <a:off x="-805923" y="3017163"/>
              <a:ext cx="21738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br>
                <a:rPr lang="en-US" dirty="0"/>
              </a:br>
              <a:r>
                <a:rPr lang="en-US" dirty="0"/>
                <a:t>Typical transport aircraft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68720D-45E2-4B5F-9DA3-A008D858C93E}"/>
              </a:ext>
            </a:extLst>
          </p:cNvPr>
          <p:cNvGrpSpPr/>
          <p:nvPr/>
        </p:nvGrpSpPr>
        <p:grpSpPr>
          <a:xfrm>
            <a:off x="7340749" y="2052190"/>
            <a:ext cx="5118539" cy="2422432"/>
            <a:chOff x="7315199" y="1650123"/>
            <a:chExt cx="5118539" cy="24224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9B5BCB-86E2-4E55-B89A-397ACB5E99CA}"/>
                </a:ext>
              </a:extLst>
            </p:cNvPr>
            <p:cNvSpPr txBox="1"/>
            <p:nvPr/>
          </p:nvSpPr>
          <p:spPr>
            <a:xfrm>
              <a:off x="7704984" y="2538174"/>
              <a:ext cx="472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Problem formulation is </a:t>
              </a:r>
              <a:r>
                <a:rPr lang="en-US" sz="1800" i="1" dirty="0"/>
                <a:t>by far</a:t>
              </a:r>
              <a:r>
                <a:rPr lang="en-US" sz="1800" dirty="0"/>
                <a:t> the most important step of design optimization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46CABFD-9850-47F7-8A8F-3AC385CBE9FE}"/>
                </a:ext>
              </a:extLst>
            </p:cNvPr>
            <p:cNvSpPr/>
            <p:nvPr/>
          </p:nvSpPr>
          <p:spPr>
            <a:xfrm flipH="1">
              <a:off x="7315199" y="1650123"/>
              <a:ext cx="284681" cy="2422432"/>
            </a:xfrm>
            <a:prstGeom prst="leftBrace">
              <a:avLst>
                <a:gd name="adj1" fmla="val 77507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846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17</a:t>
            </a:fld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0933" tIns="60933" rIns="60933" bIns="60933" anchor="ctr" anchorCtr="0">
            <a:noAutofit/>
          </a:bodyPr>
          <a:lstStyle/>
          <a:p>
            <a:r>
              <a:rPr lang="en-US" dirty="0"/>
              <a:t>Combined Vehicle and Mission Optimization</a:t>
            </a:r>
            <a:endParaRPr dirty="0"/>
          </a:p>
        </p:txBody>
      </p:sp>
      <p:sp>
        <p:nvSpPr>
          <p:cNvPr id="276" name="Google Shape;276;p36"/>
          <p:cNvSpPr txBox="1"/>
          <p:nvPr/>
        </p:nvSpPr>
        <p:spPr>
          <a:xfrm>
            <a:off x="3604400" y="685950"/>
            <a:ext cx="49832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/>
              <a:t>Simultaneously optimizing...</a:t>
            </a:r>
            <a:endParaRPr sz="2400" dirty="0"/>
          </a:p>
        </p:txBody>
      </p:sp>
      <p:sp>
        <p:nvSpPr>
          <p:cNvPr id="277" name="Google Shape;277;p36"/>
          <p:cNvSpPr txBox="1"/>
          <p:nvPr/>
        </p:nvSpPr>
        <p:spPr>
          <a:xfrm>
            <a:off x="1183700" y="1283625"/>
            <a:ext cx="23248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Aircraft Design</a:t>
            </a:r>
            <a:endParaRPr sz="2400" b="1" dirty="0"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34" y="1766467"/>
            <a:ext cx="3742535" cy="15586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9" name="Google Shape;279;p36"/>
          <p:cNvSpPr txBox="1"/>
          <p:nvPr/>
        </p:nvSpPr>
        <p:spPr>
          <a:xfrm>
            <a:off x="8587600" y="1299529"/>
            <a:ext cx="23248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Mission Profile</a:t>
            </a:r>
            <a:endParaRPr sz="2400" b="1" dirty="0"/>
          </a:p>
        </p:txBody>
      </p:sp>
      <p:sp>
        <p:nvSpPr>
          <p:cNvPr id="280" name="Google Shape;280;p36"/>
          <p:cNvSpPr txBox="1"/>
          <p:nvPr/>
        </p:nvSpPr>
        <p:spPr>
          <a:xfrm>
            <a:off x="116500" y="3390967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Hundreds,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 geom. (two-sect.),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tail geom. (one-sect.),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boom geom.,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propeller params.,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battery cap.,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solar panel area,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motor rated power,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 internal struct.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81" name="Google Shape;281;p36"/>
          <p:cNvCxnSpPr/>
          <p:nvPr/>
        </p:nvCxnSpPr>
        <p:spPr>
          <a:xfrm flipH="1">
            <a:off x="3248467" y="1186840"/>
            <a:ext cx="1294400" cy="2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36"/>
          <p:cNvCxnSpPr/>
          <p:nvPr/>
        </p:nvCxnSpPr>
        <p:spPr>
          <a:xfrm>
            <a:off x="7675000" y="1199773"/>
            <a:ext cx="1177600" cy="24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1618" y="1798934"/>
            <a:ext cx="2436751" cy="162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36"/>
          <p:cNvSpPr txBox="1"/>
          <p:nvPr/>
        </p:nvSpPr>
        <p:spPr>
          <a:xfrm>
            <a:off x="2704900" y="3390967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/>
              <a:t>Parameters</a:t>
            </a:r>
            <a:endParaRPr sz="1600" b="1" u="sng"/>
          </a:p>
          <a:p>
            <a:pPr marL="228594" indent="-177796">
              <a:buSzPts val="1200"/>
              <a:buChar char="●"/>
            </a:pPr>
            <a:r>
              <a:rPr lang="en-US" sz="1600" i="1"/>
              <a:t>payload mass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# of booms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battery spec. energy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margins</a:t>
            </a:r>
            <a:endParaRPr sz="1600" i="1"/>
          </a:p>
        </p:txBody>
      </p:sp>
      <p:sp>
        <p:nvSpPr>
          <p:cNvPr id="285" name="Google Shape;285;p36"/>
          <p:cNvSpPr txBox="1"/>
          <p:nvPr/>
        </p:nvSpPr>
        <p:spPr>
          <a:xfrm>
            <a:off x="7161600" y="3390967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Thousands,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altitude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airspeed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throttle, ctrl. surf. inputs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9750000" y="3390967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/>
              <a:t>Parameters</a:t>
            </a:r>
            <a:endParaRPr sz="1600" b="1" u="sng"/>
          </a:p>
          <a:p>
            <a:pPr marL="228594" indent="-177796">
              <a:buSzPts val="1200"/>
              <a:buChar char="●"/>
            </a:pPr>
            <a:r>
              <a:rPr lang="en-US" sz="1600" i="1"/>
              <a:t>min. altitude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wind speed dist.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latitude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day of year</a:t>
            </a:r>
            <a:endParaRPr sz="1600" i="1"/>
          </a:p>
        </p:txBody>
      </p:sp>
      <p:sp>
        <p:nvSpPr>
          <p:cNvPr id="287" name="Google Shape;287;p36"/>
          <p:cNvSpPr txBox="1"/>
          <p:nvPr/>
        </p:nvSpPr>
        <p:spPr>
          <a:xfrm>
            <a:off x="2497933" y="5013616"/>
            <a:ext cx="9551600" cy="11584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3">
                    <a:lumMod val="75000"/>
                  </a:schemeClr>
                </a:solidFill>
              </a:rPr>
              <a:t>Objective Function</a:t>
            </a:r>
            <a:endParaRPr sz="1600" b="1" u="sng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i="1" dirty="0">
                <a:solidFill>
                  <a:schemeClr val="accent3">
                    <a:lumMod val="75000"/>
                  </a:schemeClr>
                </a:solidFill>
              </a:rPr>
              <a:t>Minimize wingspan</a:t>
            </a:r>
            <a:endParaRPr sz="1600" i="1" dirty="0">
              <a:solidFill>
                <a:schemeClr val="accent3">
                  <a:lumMod val="75000"/>
                </a:schemeClr>
              </a:solidFill>
            </a:endParaRPr>
          </a:p>
          <a:p>
            <a:endParaRPr sz="1600" dirty="0"/>
          </a:p>
          <a:p>
            <a:endParaRPr sz="1600" dirty="0"/>
          </a:p>
        </p:txBody>
      </p:sp>
      <p:sp>
        <p:nvSpPr>
          <p:cNvPr id="288" name="Google Shape;288;p36"/>
          <p:cNvSpPr txBox="1"/>
          <p:nvPr/>
        </p:nvSpPr>
        <p:spPr>
          <a:xfrm>
            <a:off x="8969133" y="5013616"/>
            <a:ext cx="3080400" cy="5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600" b="1" u="sng" dirty="0">
                <a:solidFill>
                  <a:schemeClr val="accent2"/>
                </a:solidFill>
              </a:rPr>
              <a:t>Constraints</a:t>
            </a:r>
            <a:endParaRPr sz="1600" b="1" u="sng" dirty="0">
              <a:solidFill>
                <a:schemeClr val="accent2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i="1" dirty="0">
                <a:solidFill>
                  <a:schemeClr val="accent2"/>
                </a:solidFill>
              </a:rPr>
              <a:t>Physics models</a:t>
            </a:r>
            <a:endParaRPr sz="1600" i="1" dirty="0">
              <a:solidFill>
                <a:schemeClr val="accent2"/>
              </a:solidFill>
            </a:endParaRPr>
          </a:p>
          <a:p>
            <a:pPr marL="228594" indent="-177796">
              <a:buClr>
                <a:schemeClr val="dk1"/>
              </a:buClr>
              <a:buSzPts val="1200"/>
              <a:buChar char="●"/>
            </a:pPr>
            <a:r>
              <a:rPr lang="en-US" sz="1600" i="1" dirty="0">
                <a:solidFill>
                  <a:schemeClr val="accent2"/>
                </a:solidFill>
              </a:rPr>
              <a:t>~150 models, ~4,000 constraints</a:t>
            </a:r>
            <a:endParaRPr sz="1600" i="1" dirty="0">
              <a:solidFill>
                <a:schemeClr val="accent2"/>
              </a:solidFill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 flipH="1">
            <a:off x="6083000" y="1766467"/>
            <a:ext cx="26000" cy="3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005089-B3F3-4C10-896E-0C03537F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754" y="190658"/>
            <a:ext cx="7901940" cy="1325563"/>
          </a:xfrm>
        </p:spPr>
        <p:txBody>
          <a:bodyPr/>
          <a:lstStyle/>
          <a:p>
            <a:r>
              <a:rPr lang="en-US" dirty="0"/>
              <a:t>So we can just plug this into an optimizer and hit the button?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A0408D-12FB-4F69-9FBB-15E0193AD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CC71A-83C4-4442-9B7D-0CE0C448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D5563-5C53-4BB6-A8A3-2C2284110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Well Yes, But Actually No | Know Your Meme">
            <a:extLst>
              <a:ext uri="{FF2B5EF4-FFF2-40B4-BE49-F238E27FC236}">
                <a16:creationId xmlns:a16="http://schemas.microsoft.com/office/drawing/2014/main" id="{CCD085A2-FF55-45AD-A486-32FA1EC8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754" y="1516221"/>
            <a:ext cx="7901940" cy="4444841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26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9C3AA-C41F-4C6A-BCBE-AC1036E3CF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chemeClr val="accent2"/>
                    </a:solidFill>
                  </a:rPr>
                  <a:t>Coupled</a:t>
                </a:r>
                <a:r>
                  <a:rPr lang="en-US" dirty="0">
                    <a:solidFill>
                      <a:schemeClr val="tx1"/>
                    </a:solidFill>
                  </a:rPr>
                  <a:t>, multidisciplinary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“Everything affects everything else”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chemeClr val="accent2"/>
                    </a:solidFill>
                  </a:rPr>
                  <a:t>High-dimensional</a:t>
                </a:r>
                <a:r>
                  <a:rPr lang="en-US" dirty="0"/>
                  <a:t> optimization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variables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constraints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10,000+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Together, this is </a:t>
                </a:r>
                <a:r>
                  <a:rPr lang="en-US" i="1" dirty="0">
                    <a:ea typeface="Cambria Math" panose="02040503050406030204" pitchFamily="18" charset="0"/>
                  </a:rPr>
                  <a:t>multidisciplinary design optimization</a:t>
                </a:r>
                <a:r>
                  <a:rPr lang="en-US" dirty="0">
                    <a:ea typeface="Cambria Math" panose="02040503050406030204" pitchFamily="18" charset="0"/>
                  </a:rPr>
                  <a:t> (MDO).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Let’s briefly talk about mathematical considerations with each of these.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9C3AA-C41F-4C6A-BCBE-AC1036E3C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4138B-76B7-4F82-8062-3817D506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DFDD9-8A5C-44D9-BF7B-D2DD8E30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D41EB-8DBD-43C7-81BE-5DCAAA0C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83F46-D29D-4C8A-B4C9-28E9CCAD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 in Aircraft Design Optimization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2A0E2D-BC54-4A10-97E3-044712C64032}"/>
              </a:ext>
            </a:extLst>
          </p:cNvPr>
          <p:cNvGraphicFramePr/>
          <p:nvPr>
            <p:extLst/>
          </p:nvPr>
        </p:nvGraphicFramePr>
        <p:xfrm>
          <a:off x="7293856" y="1055916"/>
          <a:ext cx="4608286" cy="2807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40430A-4478-433D-82B1-61B3B763A0AB}"/>
              </a:ext>
            </a:extLst>
          </p:cNvPr>
          <p:cNvCxnSpPr>
            <a:cxnSpLocks/>
          </p:cNvCxnSpPr>
          <p:nvPr/>
        </p:nvCxnSpPr>
        <p:spPr>
          <a:xfrm>
            <a:off x="6096000" y="1735183"/>
            <a:ext cx="90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12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FE49672-447F-452B-9FDB-13D11D4EE9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489743"/>
              </p:ext>
            </p:extLst>
          </p:nvPr>
        </p:nvGraphicFramePr>
        <p:xfrm>
          <a:off x="368300" y="925513"/>
          <a:ext cx="11461750" cy="528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5284E7-4433-4033-B3C0-D13BA1BC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C45CC-D083-44D5-A020-5C688461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4DCF0-266D-44FD-9CE6-E5C5D937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A423E4-1053-455D-A1A8-346FE459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Aircraft Design Process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83E479-96BC-4AC3-87E8-AFA0969677E2}"/>
              </a:ext>
            </a:extLst>
          </p:cNvPr>
          <p:cNvSpPr txBox="1"/>
          <p:nvPr/>
        </p:nvSpPr>
        <p:spPr>
          <a:xfrm>
            <a:off x="1703379" y="867848"/>
            <a:ext cx="3261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You are here!</a:t>
            </a:r>
          </a:p>
        </p:txBody>
      </p:sp>
    </p:spTree>
    <p:extLst>
      <p:ext uri="{BB962C8B-B14F-4D97-AF65-F5344CB8AC3E}">
        <p14:creationId xmlns:p14="http://schemas.microsoft.com/office/powerpoint/2010/main" val="2295875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9135EF-004B-4297-BE62-0383F71A6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engineering systems: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free-flying aerospace systems:</a:t>
            </a:r>
          </a:p>
          <a:p>
            <a:pPr lvl="1"/>
            <a:r>
              <a:rPr lang="en-US" dirty="0"/>
              <a:t>Nowhere to dump conserved quantities: mass, momentum, energy, heat, charge, etc.</a:t>
            </a:r>
          </a:p>
          <a:p>
            <a:r>
              <a:rPr lang="en-US" dirty="0"/>
              <a:t>Each force and moment must be perfectly balanced with all others</a:t>
            </a:r>
          </a:p>
          <a:p>
            <a:r>
              <a:rPr lang="en-US" dirty="0"/>
              <a:t>All subsystems must be designed together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0E7C1-5221-4FF9-8DCD-31A46109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4B428-09D7-4E14-9324-7F60980B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2E921-1540-44C3-B6A1-09A0F313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8482A2-F639-4F04-A48B-196D0DDF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Problems: Why is aircraft design so coupled?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0AD3FC-2BDB-46AD-98E3-40F5743FF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5389" y="1618746"/>
            <a:ext cx="850259" cy="7757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AB4A1E4-77CC-4BA8-80CE-5440A6D1E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2281" y="1901863"/>
            <a:ext cx="1638300" cy="209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2B8349-7EF9-43AC-BB96-00CEC18508D0}"/>
                  </a:ext>
                </a:extLst>
              </p:cNvPr>
              <p:cNvSpPr/>
              <p:nvPr/>
            </p:nvSpPr>
            <p:spPr>
              <a:xfrm>
                <a:off x="7732776" y="1809705"/>
                <a:ext cx="983470" cy="39386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2B8349-7EF9-43AC-BB96-00CEC1850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776" y="1809705"/>
                <a:ext cx="983470" cy="3938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6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AC4F7-CC14-4241-BC54-2CC78D9D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E5C09-1D04-4E1D-91DF-60ADF57A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Problems: The Closure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44BBA-F5C7-4B73-8E1F-726D8B8F9566}"/>
              </a:ext>
            </a:extLst>
          </p:cNvPr>
          <p:cNvSpPr/>
          <p:nvPr/>
        </p:nvSpPr>
        <p:spPr>
          <a:xfrm>
            <a:off x="968829" y="1424944"/>
            <a:ext cx="10515600" cy="5004655"/>
          </a:xfrm>
          <a:prstGeom prst="rect">
            <a:avLst/>
          </a:prstGeom>
          <a:noFill/>
        </p:spPr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C3361D-8AA5-4D71-9D28-A6DEE5C39B3B}"/>
              </a:ext>
            </a:extLst>
          </p:cNvPr>
          <p:cNvGrpSpPr/>
          <p:nvPr/>
        </p:nvGrpSpPr>
        <p:grpSpPr>
          <a:xfrm>
            <a:off x="426272" y="1670655"/>
            <a:ext cx="8049913" cy="4955024"/>
            <a:chOff x="583469" y="2034433"/>
            <a:chExt cx="8581024" cy="528194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CA9E512-3896-4FB8-A425-06B087C42793}"/>
                </a:ext>
              </a:extLst>
            </p:cNvPr>
            <p:cNvSpPr/>
            <p:nvPr/>
          </p:nvSpPr>
          <p:spPr>
            <a:xfrm>
              <a:off x="4120451" y="2034433"/>
              <a:ext cx="1499214" cy="1444928"/>
            </a:xfrm>
            <a:custGeom>
              <a:avLst/>
              <a:gdLst>
                <a:gd name="connsiteX0" fmla="*/ 0 w 1165547"/>
                <a:gd name="connsiteY0" fmla="*/ 582774 h 1165547"/>
                <a:gd name="connsiteX1" fmla="*/ 582774 w 1165547"/>
                <a:gd name="connsiteY1" fmla="*/ 0 h 1165547"/>
                <a:gd name="connsiteX2" fmla="*/ 1165548 w 1165547"/>
                <a:gd name="connsiteY2" fmla="*/ 582774 h 1165547"/>
                <a:gd name="connsiteX3" fmla="*/ 582774 w 1165547"/>
                <a:gd name="connsiteY3" fmla="*/ 1165548 h 1165547"/>
                <a:gd name="connsiteX4" fmla="*/ 0 w 1165547"/>
                <a:gd name="connsiteY4" fmla="*/ 582774 h 116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5547" h="1165547">
                  <a:moveTo>
                    <a:pt x="0" y="582774"/>
                  </a:moveTo>
                  <a:cubicBezTo>
                    <a:pt x="0" y="260917"/>
                    <a:pt x="260917" y="0"/>
                    <a:pt x="582774" y="0"/>
                  </a:cubicBezTo>
                  <a:cubicBezTo>
                    <a:pt x="904631" y="0"/>
                    <a:pt x="1165548" y="260917"/>
                    <a:pt x="1165548" y="582774"/>
                  </a:cubicBezTo>
                  <a:cubicBezTo>
                    <a:pt x="1165548" y="904631"/>
                    <a:pt x="904631" y="1165548"/>
                    <a:pt x="582774" y="1165548"/>
                  </a:cubicBezTo>
                  <a:cubicBezTo>
                    <a:pt x="260917" y="1165548"/>
                    <a:pt x="0" y="904631"/>
                    <a:pt x="0" y="582774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3390" tIns="183390" rIns="183390" bIns="18339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Aerodynamics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B0A5CC0-B488-4C30-AEDE-402F8A7B6ECF}"/>
                </a:ext>
              </a:extLst>
            </p:cNvPr>
            <p:cNvSpPr/>
            <p:nvPr/>
          </p:nvSpPr>
          <p:spPr>
            <a:xfrm>
              <a:off x="6253135" y="2372370"/>
              <a:ext cx="1444928" cy="1444928"/>
            </a:xfrm>
            <a:custGeom>
              <a:avLst/>
              <a:gdLst>
                <a:gd name="connsiteX0" fmla="*/ 0 w 1165547"/>
                <a:gd name="connsiteY0" fmla="*/ 582774 h 1165547"/>
                <a:gd name="connsiteX1" fmla="*/ 582774 w 1165547"/>
                <a:gd name="connsiteY1" fmla="*/ 0 h 1165547"/>
                <a:gd name="connsiteX2" fmla="*/ 1165548 w 1165547"/>
                <a:gd name="connsiteY2" fmla="*/ 582774 h 1165547"/>
                <a:gd name="connsiteX3" fmla="*/ 582774 w 1165547"/>
                <a:gd name="connsiteY3" fmla="*/ 1165548 h 1165547"/>
                <a:gd name="connsiteX4" fmla="*/ 0 w 1165547"/>
                <a:gd name="connsiteY4" fmla="*/ 582774 h 116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5547" h="1165547">
                  <a:moveTo>
                    <a:pt x="0" y="582774"/>
                  </a:moveTo>
                  <a:cubicBezTo>
                    <a:pt x="0" y="260917"/>
                    <a:pt x="260917" y="0"/>
                    <a:pt x="582774" y="0"/>
                  </a:cubicBezTo>
                  <a:cubicBezTo>
                    <a:pt x="904631" y="0"/>
                    <a:pt x="1165548" y="260917"/>
                    <a:pt x="1165548" y="582774"/>
                  </a:cubicBezTo>
                  <a:cubicBezTo>
                    <a:pt x="1165548" y="904631"/>
                    <a:pt x="904631" y="1165548"/>
                    <a:pt x="582774" y="1165548"/>
                  </a:cubicBezTo>
                  <a:cubicBezTo>
                    <a:pt x="260917" y="1165548"/>
                    <a:pt x="0" y="904631"/>
                    <a:pt x="0" y="582774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3390" tIns="183390" rIns="183390" bIns="18339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Structures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512116-3EED-4869-B5C1-88928A97CC25}"/>
                </a:ext>
              </a:extLst>
            </p:cNvPr>
            <p:cNvSpPr/>
            <p:nvPr/>
          </p:nvSpPr>
          <p:spPr>
            <a:xfrm>
              <a:off x="7719565" y="4196296"/>
              <a:ext cx="1444928" cy="1444928"/>
            </a:xfrm>
            <a:custGeom>
              <a:avLst/>
              <a:gdLst>
                <a:gd name="connsiteX0" fmla="*/ 0 w 1165547"/>
                <a:gd name="connsiteY0" fmla="*/ 582774 h 1165547"/>
                <a:gd name="connsiteX1" fmla="*/ 582774 w 1165547"/>
                <a:gd name="connsiteY1" fmla="*/ 0 h 1165547"/>
                <a:gd name="connsiteX2" fmla="*/ 1165548 w 1165547"/>
                <a:gd name="connsiteY2" fmla="*/ 582774 h 1165547"/>
                <a:gd name="connsiteX3" fmla="*/ 582774 w 1165547"/>
                <a:gd name="connsiteY3" fmla="*/ 1165548 h 1165547"/>
                <a:gd name="connsiteX4" fmla="*/ 0 w 1165547"/>
                <a:gd name="connsiteY4" fmla="*/ 582774 h 116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5547" h="1165547">
                  <a:moveTo>
                    <a:pt x="0" y="582774"/>
                  </a:moveTo>
                  <a:cubicBezTo>
                    <a:pt x="0" y="260917"/>
                    <a:pt x="260917" y="0"/>
                    <a:pt x="582774" y="0"/>
                  </a:cubicBezTo>
                  <a:cubicBezTo>
                    <a:pt x="904631" y="0"/>
                    <a:pt x="1165548" y="260917"/>
                    <a:pt x="1165548" y="582774"/>
                  </a:cubicBezTo>
                  <a:cubicBezTo>
                    <a:pt x="1165548" y="904631"/>
                    <a:pt x="904631" y="1165548"/>
                    <a:pt x="582774" y="1165548"/>
                  </a:cubicBezTo>
                  <a:cubicBezTo>
                    <a:pt x="260917" y="1165548"/>
                    <a:pt x="0" y="904631"/>
                    <a:pt x="0" y="582774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3390" tIns="183390" rIns="183390" bIns="18339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Propulsion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5FCF6E-68C8-4DFF-878E-A0649D29B5BC}"/>
                </a:ext>
              </a:extLst>
            </p:cNvPr>
            <p:cNvSpPr/>
            <p:nvPr/>
          </p:nvSpPr>
          <p:spPr>
            <a:xfrm>
              <a:off x="5857934" y="5871448"/>
              <a:ext cx="1444928" cy="1444928"/>
            </a:xfrm>
            <a:custGeom>
              <a:avLst/>
              <a:gdLst>
                <a:gd name="connsiteX0" fmla="*/ 0 w 1165547"/>
                <a:gd name="connsiteY0" fmla="*/ 582774 h 1165547"/>
                <a:gd name="connsiteX1" fmla="*/ 582774 w 1165547"/>
                <a:gd name="connsiteY1" fmla="*/ 0 h 1165547"/>
                <a:gd name="connsiteX2" fmla="*/ 1165548 w 1165547"/>
                <a:gd name="connsiteY2" fmla="*/ 582774 h 1165547"/>
                <a:gd name="connsiteX3" fmla="*/ 582774 w 1165547"/>
                <a:gd name="connsiteY3" fmla="*/ 1165548 h 1165547"/>
                <a:gd name="connsiteX4" fmla="*/ 0 w 1165547"/>
                <a:gd name="connsiteY4" fmla="*/ 582774 h 116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5547" h="1165547">
                  <a:moveTo>
                    <a:pt x="0" y="582774"/>
                  </a:moveTo>
                  <a:cubicBezTo>
                    <a:pt x="0" y="260917"/>
                    <a:pt x="260917" y="0"/>
                    <a:pt x="582774" y="0"/>
                  </a:cubicBezTo>
                  <a:cubicBezTo>
                    <a:pt x="904631" y="0"/>
                    <a:pt x="1165548" y="260917"/>
                    <a:pt x="1165548" y="582774"/>
                  </a:cubicBezTo>
                  <a:cubicBezTo>
                    <a:pt x="1165548" y="904631"/>
                    <a:pt x="904631" y="1165548"/>
                    <a:pt x="582774" y="1165548"/>
                  </a:cubicBezTo>
                  <a:cubicBezTo>
                    <a:pt x="260917" y="1165548"/>
                    <a:pt x="0" y="904631"/>
                    <a:pt x="0" y="582774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3390" tIns="183390" rIns="183390" bIns="18339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Stability &amp; Control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772ACC-F3E0-4F3E-BA59-5D0A0D81748E}"/>
                </a:ext>
              </a:extLst>
            </p:cNvPr>
            <p:cNvSpPr/>
            <p:nvPr/>
          </p:nvSpPr>
          <p:spPr>
            <a:xfrm>
              <a:off x="2445101" y="5871448"/>
              <a:ext cx="1444928" cy="1444928"/>
            </a:xfrm>
            <a:custGeom>
              <a:avLst/>
              <a:gdLst>
                <a:gd name="connsiteX0" fmla="*/ 0 w 1165547"/>
                <a:gd name="connsiteY0" fmla="*/ 582774 h 1165547"/>
                <a:gd name="connsiteX1" fmla="*/ 582774 w 1165547"/>
                <a:gd name="connsiteY1" fmla="*/ 0 h 1165547"/>
                <a:gd name="connsiteX2" fmla="*/ 1165548 w 1165547"/>
                <a:gd name="connsiteY2" fmla="*/ 582774 h 1165547"/>
                <a:gd name="connsiteX3" fmla="*/ 582774 w 1165547"/>
                <a:gd name="connsiteY3" fmla="*/ 1165548 h 1165547"/>
                <a:gd name="connsiteX4" fmla="*/ 0 w 1165547"/>
                <a:gd name="connsiteY4" fmla="*/ 582774 h 116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5547" h="1165547">
                  <a:moveTo>
                    <a:pt x="0" y="582774"/>
                  </a:moveTo>
                  <a:cubicBezTo>
                    <a:pt x="0" y="260917"/>
                    <a:pt x="260917" y="0"/>
                    <a:pt x="582774" y="0"/>
                  </a:cubicBezTo>
                  <a:cubicBezTo>
                    <a:pt x="904631" y="0"/>
                    <a:pt x="1165548" y="260917"/>
                    <a:pt x="1165548" y="582774"/>
                  </a:cubicBezTo>
                  <a:cubicBezTo>
                    <a:pt x="1165548" y="904631"/>
                    <a:pt x="904631" y="1165548"/>
                    <a:pt x="582774" y="1165548"/>
                  </a:cubicBezTo>
                  <a:cubicBezTo>
                    <a:pt x="260917" y="1165548"/>
                    <a:pt x="0" y="904631"/>
                    <a:pt x="0" y="582774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3390" tIns="183390" rIns="183390" bIns="18339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Trajectory / Dynamics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54C4000-B941-4EFF-938A-F87505A7C4E7}"/>
                </a:ext>
              </a:extLst>
            </p:cNvPr>
            <p:cNvSpPr/>
            <p:nvPr/>
          </p:nvSpPr>
          <p:spPr>
            <a:xfrm>
              <a:off x="583469" y="4196296"/>
              <a:ext cx="1444928" cy="1444928"/>
            </a:xfrm>
            <a:custGeom>
              <a:avLst/>
              <a:gdLst>
                <a:gd name="connsiteX0" fmla="*/ 0 w 1165547"/>
                <a:gd name="connsiteY0" fmla="*/ 582774 h 1165547"/>
                <a:gd name="connsiteX1" fmla="*/ 582774 w 1165547"/>
                <a:gd name="connsiteY1" fmla="*/ 0 h 1165547"/>
                <a:gd name="connsiteX2" fmla="*/ 1165548 w 1165547"/>
                <a:gd name="connsiteY2" fmla="*/ 582774 h 1165547"/>
                <a:gd name="connsiteX3" fmla="*/ 582774 w 1165547"/>
                <a:gd name="connsiteY3" fmla="*/ 1165548 h 1165547"/>
                <a:gd name="connsiteX4" fmla="*/ 0 w 1165547"/>
                <a:gd name="connsiteY4" fmla="*/ 582774 h 116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5547" h="1165547">
                  <a:moveTo>
                    <a:pt x="0" y="582774"/>
                  </a:moveTo>
                  <a:cubicBezTo>
                    <a:pt x="0" y="260917"/>
                    <a:pt x="260917" y="0"/>
                    <a:pt x="582774" y="0"/>
                  </a:cubicBezTo>
                  <a:cubicBezTo>
                    <a:pt x="904631" y="0"/>
                    <a:pt x="1165548" y="260917"/>
                    <a:pt x="1165548" y="582774"/>
                  </a:cubicBezTo>
                  <a:cubicBezTo>
                    <a:pt x="1165548" y="904631"/>
                    <a:pt x="904631" y="1165548"/>
                    <a:pt x="582774" y="1165548"/>
                  </a:cubicBezTo>
                  <a:cubicBezTo>
                    <a:pt x="260917" y="1165548"/>
                    <a:pt x="0" y="904631"/>
                    <a:pt x="0" y="582774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3390" tIns="183390" rIns="183390" bIns="18339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Weights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E747195-8E5F-403A-A140-E548BF0F7EA6}"/>
                </a:ext>
              </a:extLst>
            </p:cNvPr>
            <p:cNvSpPr/>
            <p:nvPr/>
          </p:nvSpPr>
          <p:spPr>
            <a:xfrm>
              <a:off x="2049897" y="2372370"/>
              <a:ext cx="1444928" cy="1444928"/>
            </a:xfrm>
            <a:custGeom>
              <a:avLst/>
              <a:gdLst>
                <a:gd name="connsiteX0" fmla="*/ 0 w 1165547"/>
                <a:gd name="connsiteY0" fmla="*/ 582774 h 1165547"/>
                <a:gd name="connsiteX1" fmla="*/ 582774 w 1165547"/>
                <a:gd name="connsiteY1" fmla="*/ 0 h 1165547"/>
                <a:gd name="connsiteX2" fmla="*/ 1165548 w 1165547"/>
                <a:gd name="connsiteY2" fmla="*/ 582774 h 1165547"/>
                <a:gd name="connsiteX3" fmla="*/ 582774 w 1165547"/>
                <a:gd name="connsiteY3" fmla="*/ 1165548 h 1165547"/>
                <a:gd name="connsiteX4" fmla="*/ 0 w 1165547"/>
                <a:gd name="connsiteY4" fmla="*/ 582774 h 116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5547" h="1165547">
                  <a:moveTo>
                    <a:pt x="0" y="582774"/>
                  </a:moveTo>
                  <a:cubicBezTo>
                    <a:pt x="0" y="260917"/>
                    <a:pt x="260917" y="0"/>
                    <a:pt x="582774" y="0"/>
                  </a:cubicBezTo>
                  <a:cubicBezTo>
                    <a:pt x="904631" y="0"/>
                    <a:pt x="1165548" y="260917"/>
                    <a:pt x="1165548" y="582774"/>
                  </a:cubicBezTo>
                  <a:cubicBezTo>
                    <a:pt x="1165548" y="904631"/>
                    <a:pt x="904631" y="1165548"/>
                    <a:pt x="582774" y="1165548"/>
                  </a:cubicBezTo>
                  <a:cubicBezTo>
                    <a:pt x="260917" y="1165548"/>
                    <a:pt x="0" y="904631"/>
                    <a:pt x="0" y="582774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3390" tIns="183390" rIns="183390" bIns="18339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Power Systems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15BC9EA-8F29-46EC-9EF6-346F6F5B7A24}"/>
                </a:ext>
              </a:extLst>
            </p:cNvPr>
            <p:cNvSpPr/>
            <p:nvPr/>
          </p:nvSpPr>
          <p:spPr>
            <a:xfrm>
              <a:off x="4149767" y="4196723"/>
              <a:ext cx="1436700" cy="1436700"/>
            </a:xfrm>
            <a:custGeom>
              <a:avLst/>
              <a:gdLst>
                <a:gd name="connsiteX0" fmla="*/ 0 w 1165547"/>
                <a:gd name="connsiteY0" fmla="*/ 582774 h 1165547"/>
                <a:gd name="connsiteX1" fmla="*/ 582774 w 1165547"/>
                <a:gd name="connsiteY1" fmla="*/ 0 h 1165547"/>
                <a:gd name="connsiteX2" fmla="*/ 1165548 w 1165547"/>
                <a:gd name="connsiteY2" fmla="*/ 582774 h 1165547"/>
                <a:gd name="connsiteX3" fmla="*/ 582774 w 1165547"/>
                <a:gd name="connsiteY3" fmla="*/ 1165548 h 1165547"/>
                <a:gd name="connsiteX4" fmla="*/ 0 w 1165547"/>
                <a:gd name="connsiteY4" fmla="*/ 582774 h 1165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5547" h="1165547">
                  <a:moveTo>
                    <a:pt x="0" y="582774"/>
                  </a:moveTo>
                  <a:cubicBezTo>
                    <a:pt x="0" y="260917"/>
                    <a:pt x="260917" y="0"/>
                    <a:pt x="582774" y="0"/>
                  </a:cubicBezTo>
                  <a:cubicBezTo>
                    <a:pt x="904631" y="0"/>
                    <a:pt x="1165548" y="260917"/>
                    <a:pt x="1165548" y="582774"/>
                  </a:cubicBezTo>
                  <a:cubicBezTo>
                    <a:pt x="1165548" y="904631"/>
                    <a:pt x="904631" y="1165548"/>
                    <a:pt x="582774" y="1165548"/>
                  </a:cubicBezTo>
                  <a:cubicBezTo>
                    <a:pt x="260917" y="1165548"/>
                    <a:pt x="0" y="904631"/>
                    <a:pt x="0" y="582774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3390" tIns="183390" rIns="183390" bIns="18339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Geometry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A163F7A-FB35-4D85-B69B-0077FD9D9870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5619666" y="2756898"/>
              <a:ext cx="633469" cy="33793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3E007AA-D524-43B2-AD99-2B6A3997E8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5306" y="3402512"/>
              <a:ext cx="1050893" cy="2532813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8050E2-E663-4791-9860-5D023CD08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5105" y="5279253"/>
              <a:ext cx="3879743" cy="110407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D0779B0-98D9-4234-872D-9CC1DAEB0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2849" y="6580578"/>
              <a:ext cx="1870770" cy="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C035DEC-318F-40D2-8E50-A7D5983D15C5}"/>
                </a:ext>
              </a:extLst>
            </p:cNvPr>
            <p:cNvCxnSpPr>
              <a:cxnSpLocks/>
            </p:cNvCxnSpPr>
            <p:nvPr/>
          </p:nvCxnSpPr>
          <p:spPr>
            <a:xfrm>
              <a:off x="5354400" y="3303099"/>
              <a:ext cx="1037372" cy="256834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EE54AFB-DEC9-42F4-AA9B-59EB58E56282}"/>
                </a:ext>
              </a:extLst>
            </p:cNvPr>
            <p:cNvCxnSpPr>
              <a:cxnSpLocks/>
            </p:cNvCxnSpPr>
            <p:nvPr/>
          </p:nvCxnSpPr>
          <p:spPr>
            <a:xfrm>
              <a:off x="1946694" y="5206106"/>
              <a:ext cx="3918796" cy="1157583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47EA294-F988-4FF2-B35F-890E6E8F3E1D}"/>
                </a:ext>
              </a:extLst>
            </p:cNvPr>
            <p:cNvCxnSpPr>
              <a:cxnSpLocks/>
            </p:cNvCxnSpPr>
            <p:nvPr/>
          </p:nvCxnSpPr>
          <p:spPr>
            <a:xfrm>
              <a:off x="3325336" y="3563763"/>
              <a:ext cx="4372727" cy="110591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E1EFBCB-EF1A-4E43-B466-F747EDBAC83A}"/>
                </a:ext>
              </a:extLst>
            </p:cNvPr>
            <p:cNvCxnSpPr>
              <a:cxnSpLocks/>
              <a:stCxn id="23" idx="1"/>
              <a:endCxn id="9" idx="3"/>
            </p:cNvCxnSpPr>
            <p:nvPr/>
          </p:nvCxnSpPr>
          <p:spPr>
            <a:xfrm flipV="1">
              <a:off x="4868118" y="3479362"/>
              <a:ext cx="1941" cy="71736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95BB14F-C77E-4750-82B4-8F3B32ACF511}"/>
                </a:ext>
              </a:extLst>
            </p:cNvPr>
            <p:cNvCxnSpPr>
              <a:cxnSpLocks/>
            </p:cNvCxnSpPr>
            <p:nvPr/>
          </p:nvCxnSpPr>
          <p:spPr>
            <a:xfrm>
              <a:off x="5439064" y="3268309"/>
              <a:ext cx="2315784" cy="131541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14269E9-15D0-478D-957C-F10E13037688}"/>
                </a:ext>
              </a:extLst>
            </p:cNvPr>
            <p:cNvCxnSpPr>
              <a:cxnSpLocks/>
              <a:stCxn id="23" idx="2"/>
              <a:endCxn id="13" idx="0"/>
            </p:cNvCxnSpPr>
            <p:nvPr/>
          </p:nvCxnSpPr>
          <p:spPr>
            <a:xfrm>
              <a:off x="5586468" y="4915074"/>
              <a:ext cx="2133097" cy="368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8C512A-F366-4E55-A193-790C0F7A3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0263" y="3612481"/>
              <a:ext cx="1041572" cy="80318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531C549-D86D-4929-9CDF-721755744017}"/>
                </a:ext>
              </a:extLst>
            </p:cNvPr>
            <p:cNvCxnSpPr>
              <a:cxnSpLocks/>
              <a:stCxn id="23" idx="0"/>
              <a:endCxn id="19" idx="2"/>
            </p:cNvCxnSpPr>
            <p:nvPr/>
          </p:nvCxnSpPr>
          <p:spPr>
            <a:xfrm flipH="1">
              <a:off x="2028398" y="4915074"/>
              <a:ext cx="2121369" cy="3687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99A09D2-CFB9-47C1-AE3B-859F4390AB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8632" y="3436220"/>
              <a:ext cx="4310775" cy="123345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C7C8A76-765E-4A90-BDA7-7015690CDB73}"/>
                </a:ext>
              </a:extLst>
            </p:cNvPr>
            <p:cNvCxnSpPr>
              <a:cxnSpLocks/>
            </p:cNvCxnSpPr>
            <p:nvPr/>
          </p:nvCxnSpPr>
          <p:spPr>
            <a:xfrm>
              <a:off x="1786559" y="5453685"/>
              <a:ext cx="800301" cy="635224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741EB7F-8BDE-4700-A555-179CDC9AF5D8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 flipH="1" flipV="1">
              <a:off x="2772362" y="3817299"/>
              <a:ext cx="286742" cy="207827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BFC5896-96F1-45C4-A999-EFF0F7339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8101" y="3261865"/>
              <a:ext cx="2410660" cy="12425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44BC11D-5066-427E-85EC-ED3B1BE52A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5907" y="3333100"/>
              <a:ext cx="4307228" cy="123556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E4BE21E-43D7-46C1-904E-08EE3222A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8230" y="5157026"/>
              <a:ext cx="3886618" cy="112432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4E57DE5-8EE4-45E7-8124-ADF3558A5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5648" y="3360271"/>
              <a:ext cx="1058782" cy="2533226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784C0-6371-42C5-8769-26E658E65DFE}"/>
              </a:ext>
            </a:extLst>
          </p:cNvPr>
          <p:cNvGrpSpPr/>
          <p:nvPr/>
        </p:nvGrpSpPr>
        <p:grpSpPr>
          <a:xfrm>
            <a:off x="209504" y="1184921"/>
            <a:ext cx="2257686" cy="738664"/>
            <a:chOff x="612018" y="1952175"/>
            <a:chExt cx="2257686" cy="73866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0EFCF3B-176C-4979-AACA-0A3574E7F332}"/>
                </a:ext>
              </a:extLst>
            </p:cNvPr>
            <p:cNvSpPr txBox="1"/>
            <p:nvPr/>
          </p:nvSpPr>
          <p:spPr>
            <a:xfrm>
              <a:off x="612018" y="1952175"/>
              <a:ext cx="2257686" cy="73866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br>
                <a:rPr lang="en-US" sz="1400" dirty="0"/>
              </a:br>
              <a:r>
                <a:rPr lang="en-US" sz="1400" dirty="0"/>
                <a:t>Driving dependencies </a:t>
              </a:r>
              <a:br>
                <a:rPr lang="en-US" sz="1400" dirty="0"/>
              </a:br>
              <a:r>
                <a:rPr lang="en-US" sz="1400" dirty="0"/>
                <a:t>(just to 1</a:t>
              </a:r>
              <a:r>
                <a:rPr lang="en-US" sz="1400" baseline="30000" dirty="0"/>
                <a:t>st</a:t>
              </a:r>
              <a:r>
                <a:rPr lang="en-US" sz="1400" dirty="0"/>
                <a:t> order!)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DC18A68-E1FE-445C-9ADC-A5CFCF825208}"/>
                </a:ext>
              </a:extLst>
            </p:cNvPr>
            <p:cNvCxnSpPr/>
            <p:nvPr/>
          </p:nvCxnSpPr>
          <p:spPr>
            <a:xfrm>
              <a:off x="901085" y="2117601"/>
              <a:ext cx="171417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249C549-2216-411E-B647-673CAB1C7107}"/>
              </a:ext>
            </a:extLst>
          </p:cNvPr>
          <p:cNvSpPr txBox="1"/>
          <p:nvPr/>
        </p:nvSpPr>
        <p:spPr>
          <a:xfrm>
            <a:off x="123406" y="779612"/>
            <a:ext cx="436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Closure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B4BFC4-3942-4DEB-897D-5A59E205A762}"/>
              </a:ext>
            </a:extLst>
          </p:cNvPr>
          <p:cNvSpPr txBox="1"/>
          <p:nvPr/>
        </p:nvSpPr>
        <p:spPr>
          <a:xfrm>
            <a:off x="8854189" y="3026151"/>
            <a:ext cx="2879995" cy="169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Iterative closure scales very poorly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need to solve for closure implicitly - in one shot!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FBBF81-AEB3-420E-ABDF-B88D4C03DB23}"/>
              </a:ext>
            </a:extLst>
          </p:cNvPr>
          <p:cNvCxnSpPr/>
          <p:nvPr/>
        </p:nvCxnSpPr>
        <p:spPr>
          <a:xfrm>
            <a:off x="8755380" y="3026151"/>
            <a:ext cx="0" cy="168849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86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21AD6B-C2C5-4630-B477-B0D6FAE21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Traditional: nested closure and optimization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1CE00-3402-40A5-AE4C-45218AAB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452C1-A63F-429B-8124-798C1E09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25257D-705D-4558-B867-3BFA8867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Problems: Approaches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6F7C75A-3955-4D71-A055-23F2D9B3C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8952" y="1455896"/>
            <a:ext cx="689409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57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21AD6B-C2C5-4630-B477-B0D6FAE21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modern approach: simultaneous analysis and design (SAND)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1CE00-3402-40A5-AE4C-45218AAB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A452C1-A63F-429B-8124-798C1E09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25257D-705D-4558-B867-3BFA8867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Problems: Approaches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10456B-E1CA-4C59-8558-AF344F3C1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8952" y="1455896"/>
            <a:ext cx="689409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89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A8BC85-F7A5-4ABB-83BF-AAB138B32F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7837857" cy="5287250"/>
              </a:xfrm>
            </p:spPr>
            <p:txBody>
              <a:bodyPr/>
              <a:lstStyle/>
              <a:p>
                <a:r>
                  <a:rPr lang="en-US" sz="2400" dirty="0"/>
                  <a:t>Eliminate an inner loop!</a:t>
                </a:r>
              </a:p>
              <a:p>
                <a:pPr lvl="1"/>
                <a:r>
                  <a:rPr lang="en-US" sz="2000" dirty="0"/>
                  <a:t>Early in optimization: why solve to perfect feasibility when you’re so far from optimal? </a:t>
                </a:r>
              </a:p>
              <a:p>
                <a:pPr lvl="2"/>
                <a:r>
                  <a:rPr lang="en-US" sz="1600" dirty="0"/>
                  <a:t>These are wasted CPU cycles!</a:t>
                </a:r>
              </a:p>
              <a:p>
                <a:pPr lvl="1"/>
                <a:r>
                  <a:rPr lang="en-US" sz="1600" dirty="0"/>
                  <a:t>Simple closure loop iteration can be numerically unstable.</a:t>
                </a:r>
              </a:p>
              <a:p>
                <a:r>
                  <a:rPr lang="en-US" sz="2400" dirty="0"/>
                  <a:t>Problem is larger (more variables) but sparser (less coupled) </a:t>
                </a:r>
              </a:p>
              <a:p>
                <a:pPr lvl="1"/>
                <a:r>
                  <a:rPr lang="en-US" sz="2000" dirty="0"/>
                  <a:t>Turns out: much faster, if you can exploit this</a:t>
                </a:r>
              </a:p>
              <a:p>
                <a:r>
                  <a:rPr lang="en-US" sz="2400" dirty="0"/>
                  <a:t>Other tricks:</a:t>
                </a:r>
              </a:p>
              <a:p>
                <a:pPr lvl="1"/>
                <a:r>
                  <a:rPr lang="en-US" sz="2000" dirty="0"/>
                  <a:t>Inequality constraints: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600" dirty="0"/>
                  <a:t>, not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dirty="0"/>
                  <a:t>, not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1600" b="0" dirty="0"/>
              </a:p>
              <a:p>
                <a:r>
                  <a:rPr lang="en-US" sz="2400" dirty="0"/>
                  <a:t>Result: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SAND is 1-2 orders of magnitude faster</a:t>
                </a:r>
                <a:r>
                  <a:rPr lang="en-US" sz="2400" dirty="0"/>
                  <a:t>. Why does speed matter?</a:t>
                </a:r>
              </a:p>
              <a:p>
                <a:pPr lvl="1"/>
                <a:r>
                  <a:rPr lang="en-US" sz="2000" dirty="0"/>
                  <a:t>Interactive design – configuration and sizing</a:t>
                </a:r>
              </a:p>
              <a:p>
                <a:pPr lvl="1"/>
                <a:r>
                  <a:rPr lang="en-US" sz="2000" dirty="0"/>
                  <a:t>A slow optimizer is not very useful for design</a:t>
                </a:r>
              </a:p>
              <a:p>
                <a:pPr marL="342900" indent="-342900">
                  <a:buAutoNum type="arabicPeriod"/>
                </a:pPr>
                <a:endParaRPr lang="en-US" sz="2400" dirty="0"/>
              </a:p>
              <a:p>
                <a:pPr marL="342900" indent="-342900">
                  <a:buAutoNum type="arabicPeriod"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A8BC85-F7A5-4ABB-83BF-AAB138B32F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7837857" cy="5287250"/>
              </a:xfrm>
              <a:blipFill>
                <a:blip r:embed="rId3"/>
                <a:stretch>
                  <a:fillRect l="-1089" t="-1615" r="-1868" b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15E5C09-1D04-4E1D-91DF-60ADF57A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Problems: Is SAND worth it?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D6BFE8B-3B5E-494D-A5BC-1FE417A47C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3" t="7361" r="40250" b="2856"/>
          <a:stretch/>
        </p:blipFill>
        <p:spPr>
          <a:xfrm>
            <a:off x="8471327" y="924796"/>
            <a:ext cx="2946400" cy="56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09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395E6-AF83-49FA-9147-8D7E20DC2A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</p:spPr>
            <p:txBody>
              <a:bodyPr/>
              <a:lstStyle/>
              <a:p>
                <a:r>
                  <a:rPr lang="en-US" dirty="0"/>
                  <a:t>“High-dimensional”: many decision variables, many constraints.</a:t>
                </a:r>
              </a:p>
              <a:p>
                <a:r>
                  <a:rPr lang="en-US" dirty="0"/>
                  <a:t>Why is aircraft design so high-dimensional?</a:t>
                </a:r>
              </a:p>
              <a:p>
                <a:pPr lvl="1"/>
                <a:r>
                  <a:rPr lang="en-US" dirty="0"/>
                  <a:t>Many subsystems to track</a:t>
                </a:r>
              </a:p>
              <a:p>
                <a:pPr lvl="1"/>
                <a:r>
                  <a:rPr lang="en-US" dirty="0"/>
                  <a:t>OML parameterization</a:t>
                </a:r>
              </a:p>
              <a:p>
                <a:pPr lvl="2"/>
                <a:r>
                  <a:rPr lang="en-US" dirty="0"/>
                  <a:t>Smooth, curving surfaces are complicated functions in space</a:t>
                </a:r>
              </a:p>
              <a:p>
                <a:pPr lvl="1"/>
                <a:r>
                  <a:rPr lang="en-US" dirty="0"/>
                  <a:t>Trajectory parameterization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etc. are functions of time</a:t>
                </a:r>
              </a:p>
              <a:p>
                <a:r>
                  <a:rPr lang="en-US" dirty="0"/>
                  <a:t>Function space is infinite-dimensional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395E6-AF83-49FA-9147-8D7E20DC2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  <a:blipFill>
                <a:blip r:embed="rId2"/>
                <a:stretch>
                  <a:fillRect l="-1917" t="-1961" r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456A6-0680-420C-BF6D-CE22EDE2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EBDFA-7DA0-470D-B260-80ACB6D5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CA55-F4A2-4B81-A015-97B0F04D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1C2DA6-459B-4F8E-B696-1056C804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Dimensionality: Why is aircraft design so high-dimensional?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AAC0-B352-4D9F-BFA3-60546D02D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24" y="924796"/>
            <a:ext cx="5652925" cy="2060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A7D59-C6AD-455D-8772-FED5775E9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33" y="2901181"/>
            <a:ext cx="4718540" cy="35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0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7199955" cy="528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“Curse of Dimensionality”</a:t>
                </a:r>
              </a:p>
              <a:p>
                <a:pPr lvl="1"/>
                <a:r>
                  <a:rPr lang="en-US" dirty="0"/>
                  <a:t>Design space volume grows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resolution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Need to think carefully about algorithms!</a:t>
                </a:r>
              </a:p>
              <a:p>
                <a:r>
                  <a:rPr lang="en-US" dirty="0"/>
                  <a:t>Gradient-based optimization is the only tractable approach to large problems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7199955" cy="5287250"/>
              </a:xfrm>
              <a:blipFill>
                <a:blip r:embed="rId3"/>
                <a:stretch>
                  <a:fillRect l="-152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Dimensionality: Implications for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62353-BD83-4558-B814-9C92DCF2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766" y="924796"/>
            <a:ext cx="4832002" cy="4288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E1F8E-EEB4-4858-B0C0-6AE209086507}"/>
              </a:ext>
            </a:extLst>
          </p:cNvPr>
          <p:cNvSpPr txBox="1"/>
          <p:nvPr/>
        </p:nvSpPr>
        <p:spPr>
          <a:xfrm>
            <a:off x="7633452" y="5101294"/>
            <a:ext cx="47009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vs. Computational Cost</a:t>
            </a:r>
          </a:p>
          <a:p>
            <a:r>
              <a:rPr lang="en-US" sz="1400" dirty="0"/>
              <a:t>Figure reproduced from </a:t>
            </a:r>
            <a:r>
              <a:rPr lang="en-US" sz="1400" dirty="0">
                <a:hlinkClick r:id="rId5"/>
              </a:rPr>
              <a:t>J. Martins, 2013 pres., “A Very Short Course on Multidisciplinary Design Optimization”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A7E1F-436D-4107-BA8B-EE206B07A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97" y="3528078"/>
            <a:ext cx="6695199" cy="218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1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B06448-2BE6-44B9-99B7-82A695217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0F5157-BCED-4462-AA7A-55F35E8A5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8E5D2-D260-4F0D-AE1C-1B2E0FC1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F6207-D17D-4B76-80E8-D04D475A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BF54F5-8929-423E-B187-16990E3F0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Dimensionality: Gradient-Based Bottlenecks</a:t>
            </a:r>
          </a:p>
        </p:txBody>
      </p:sp>
    </p:spTree>
    <p:extLst>
      <p:ext uri="{BB962C8B-B14F-4D97-AF65-F5344CB8AC3E}">
        <p14:creationId xmlns:p14="http://schemas.microsoft.com/office/powerpoint/2010/main" val="3278673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7199955" cy="528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Gradient descent</a:t>
                </a:r>
              </a:p>
              <a:p>
                <a:r>
                  <a:rPr lang="en-US" dirty="0"/>
                  <a:t>Automatic Differentiation (AD)</a:t>
                </a:r>
              </a:p>
              <a:p>
                <a:pPr lvl="1"/>
                <a:r>
                  <a:rPr lang="en-US" dirty="0"/>
                  <a:t>A method for computing gradients</a:t>
                </a:r>
              </a:p>
              <a:p>
                <a:pPr lvl="1"/>
                <a:r>
                  <a:rPr lang="en-US" dirty="0"/>
                  <a:t>Calculate a scalar function’s gradient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time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2"/>
                <a:r>
                  <a:rPr lang="en-US" dirty="0"/>
                  <a:t>Huge scaling advantages – solve thousand-variable problems in seconds</a:t>
                </a:r>
              </a:p>
              <a:p>
                <a:pPr lvl="1"/>
                <a:r>
                  <a:rPr lang="en-US" dirty="0"/>
                  <a:t>Beyond scope, “automatic”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7199955" cy="5287250"/>
              </a:xfrm>
              <a:blipFill>
                <a:blip r:embed="rId3"/>
                <a:stretch>
                  <a:fillRect l="-152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Optimization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0579E5-36D1-4F5C-807F-C431CEB589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3" r="8157" b="9856"/>
          <a:stretch/>
        </p:blipFill>
        <p:spPr>
          <a:xfrm>
            <a:off x="8115300" y="1088936"/>
            <a:ext cx="3186577" cy="348770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2583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1338-DA91-44EF-A00D-E5072D4722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3866271" cy="5287250"/>
              </a:xfrm>
            </p:spPr>
            <p:txBody>
              <a:bodyPr/>
              <a:lstStyle/>
              <a:p>
                <a:r>
                  <a:rPr lang="en-US" sz="2400" dirty="0"/>
                  <a:t>Basic ideas:</a:t>
                </a:r>
              </a:p>
              <a:p>
                <a:pPr lvl="1"/>
                <a:r>
                  <a:rPr lang="en-US" sz="2000" dirty="0"/>
                  <a:t>Every function, </a:t>
                </a:r>
                <a:r>
                  <a:rPr lang="en-US" sz="2000" i="1" dirty="0"/>
                  <a:t>no matter how complex</a:t>
                </a:r>
                <a:r>
                  <a:rPr lang="en-US" sz="2000" dirty="0"/>
                  <a:t>, can be broken up into simple operators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+,  −,  ×,  ÷,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etc.)</a:t>
                </a:r>
              </a:p>
              <a:p>
                <a:pPr lvl="1"/>
                <a:r>
                  <a:rPr lang="en-US" sz="2000" dirty="0"/>
                  <a:t>We can show this breakdown with a computational graph</a:t>
                </a:r>
              </a:p>
              <a:p>
                <a:pPr lvl="1"/>
                <a:r>
                  <a:rPr lang="en-US" sz="2000" dirty="0"/>
                  <a:t>We can use the chain rule to carry derivatives through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1338-DA91-44EF-A00D-E5072D4722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3866271" cy="5287250"/>
              </a:xfrm>
              <a:blipFill>
                <a:blip r:embed="rId3"/>
                <a:stretch>
                  <a:fillRect l="-2208" t="-1615" r="-2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How does AD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B71B9-CF38-4136-8799-289DB29FCF5B}"/>
                  </a:ext>
                </a:extLst>
              </p:cNvPr>
              <p:cNvSpPr txBox="1"/>
              <p:nvPr/>
            </p:nvSpPr>
            <p:spPr>
              <a:xfrm>
                <a:off x="6918012" y="965780"/>
                <a:ext cx="3107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u="sng" dirty="0">
                    <a:latin typeface="Cambria Math" panose="02040503050406030204" pitchFamily="18" charset="0"/>
                  </a:rPr>
                  <a:t>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B71B9-CF38-4136-8799-289DB29F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012" y="965780"/>
                <a:ext cx="3107108" cy="646331"/>
              </a:xfrm>
              <a:prstGeom prst="rect">
                <a:avLst/>
              </a:prstGeom>
              <a:blipFill>
                <a:blip r:embed="rId4"/>
                <a:stretch>
                  <a:fillRect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D581CE-36BC-4FD8-AACE-BA9CA16EED9A}"/>
              </a:ext>
            </a:extLst>
          </p:cNvPr>
          <p:cNvSpPr txBox="1"/>
          <p:nvPr/>
        </p:nvSpPr>
        <p:spPr>
          <a:xfrm>
            <a:off x="6918012" y="1683748"/>
            <a:ext cx="310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u="sng" dirty="0">
                <a:latin typeface="Cambria Math" panose="02040503050406030204" pitchFamily="18" charset="0"/>
              </a:rPr>
              <a:t>Computational Graph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C71D72-CC1E-4B0F-A221-2ABB0FFFF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7320" y="2001246"/>
            <a:ext cx="7235337" cy="35115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770D36-A318-464E-9095-4AA6DB2A117F}"/>
              </a:ext>
            </a:extLst>
          </p:cNvPr>
          <p:cNvCxnSpPr/>
          <p:nvPr/>
        </p:nvCxnSpPr>
        <p:spPr>
          <a:xfrm>
            <a:off x="4443813" y="1288945"/>
            <a:ext cx="0" cy="4761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49AA5-3E8D-404B-89FB-54B0EBF19634}"/>
                  </a:ext>
                </a:extLst>
              </p:cNvPr>
              <p:cNvSpPr txBox="1"/>
              <p:nvPr/>
            </p:nvSpPr>
            <p:spPr>
              <a:xfrm>
                <a:off x="4839816" y="5576731"/>
                <a:ext cx="682941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differentiate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labeling </a:t>
                </a:r>
                <a:r>
                  <a:rPr lang="en-US" b="1" dirty="0">
                    <a:solidFill>
                      <a:srgbClr val="0000FF"/>
                    </a:solidFill>
                  </a:rPr>
                  <a:t>values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FF0000"/>
                    </a:solidFill>
                  </a:rPr>
                  <a:t>first derivatives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49AA5-3E8D-404B-89FB-54B0EBF1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816" y="5576731"/>
                <a:ext cx="6829418" cy="646331"/>
              </a:xfrm>
              <a:prstGeom prst="rect">
                <a:avLst/>
              </a:prstGeom>
              <a:blipFill>
                <a:blip r:embed="rId7"/>
                <a:stretch>
                  <a:fillRect l="-713"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40E4-40B9-4196-9825-0C61F93F0D70}"/>
                  </a:ext>
                </a:extLst>
              </p:cNvPr>
              <p:cNvSpPr txBox="1"/>
              <p:nvPr/>
            </p:nvSpPr>
            <p:spPr>
              <a:xfrm>
                <a:off x="5580404" y="3836157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40E4-40B9-4196-9825-0C61F93F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404" y="3836157"/>
                <a:ext cx="41019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174F3-D1AD-45AD-AAD8-E5BF880D18A3}"/>
                  </a:ext>
                </a:extLst>
              </p:cNvPr>
              <p:cNvSpPr txBox="1"/>
              <p:nvPr/>
            </p:nvSpPr>
            <p:spPr>
              <a:xfrm>
                <a:off x="7454143" y="2449822"/>
                <a:ext cx="41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174F3-D1AD-45AD-AAD8-E5BF880D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43" y="2449822"/>
                <a:ext cx="4101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3DD42-E61A-4F99-89CF-7FC547E70CF7}"/>
                  </a:ext>
                </a:extLst>
              </p:cNvPr>
              <p:cNvSpPr txBox="1"/>
              <p:nvPr/>
            </p:nvSpPr>
            <p:spPr>
              <a:xfrm>
                <a:off x="11353800" y="3555721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3DD42-E61A-4F99-89CF-7FC547E7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0" y="3555721"/>
                <a:ext cx="41019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A93BA-AE84-43FC-AC20-158AB18ED60A}"/>
                  </a:ext>
                </a:extLst>
              </p:cNvPr>
              <p:cNvSpPr txBox="1"/>
              <p:nvPr/>
            </p:nvSpPr>
            <p:spPr>
              <a:xfrm>
                <a:off x="7535966" y="3324507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A93BA-AE84-43FC-AC20-158AB18ED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66" y="3324507"/>
                <a:ext cx="4101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9FDB2B-C543-475D-87C0-A22666CAB022}"/>
                  </a:ext>
                </a:extLst>
              </p:cNvPr>
              <p:cNvSpPr txBox="1"/>
              <p:nvPr/>
            </p:nvSpPr>
            <p:spPr>
              <a:xfrm>
                <a:off x="8840589" y="4467119"/>
                <a:ext cx="926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9FDB2B-C543-475D-87C0-A22666CA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589" y="4467119"/>
                <a:ext cx="92642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42608-5674-4630-AA58-598CA281CC75}"/>
                  </a:ext>
                </a:extLst>
              </p:cNvPr>
              <p:cNvSpPr txBox="1"/>
              <p:nvPr/>
            </p:nvSpPr>
            <p:spPr>
              <a:xfrm>
                <a:off x="9393609" y="2785659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42608-5674-4630-AA58-598CA281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609" y="2785659"/>
                <a:ext cx="410198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4C138C-CCAC-4C3E-BB08-73477D005A77}"/>
                  </a:ext>
                </a:extLst>
              </p:cNvPr>
              <p:cNvSpPr txBox="1"/>
              <p:nvPr/>
            </p:nvSpPr>
            <p:spPr>
              <a:xfrm>
                <a:off x="9593381" y="1655931"/>
                <a:ext cx="2559367" cy="906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</a:rPr>
                  <a:t>Product rule: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4C138C-CCAC-4C3E-BB08-73477D005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1" y="1655931"/>
                <a:ext cx="2559367" cy="906851"/>
              </a:xfrm>
              <a:prstGeom prst="rect">
                <a:avLst/>
              </a:prstGeom>
              <a:blipFill>
                <a:blip r:embed="rId14"/>
                <a:stretch>
                  <a:fillRect t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D7D66-9B07-41B2-B551-A42D6E64E070}"/>
                  </a:ext>
                </a:extLst>
              </p:cNvPr>
              <p:cNvSpPr txBox="1"/>
              <p:nvPr/>
            </p:nvSpPr>
            <p:spPr>
              <a:xfrm>
                <a:off x="5566837" y="2139328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D7D66-9B07-41B2-B551-A42D6E64E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37" y="2139328"/>
                <a:ext cx="410198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1F8045-CFF7-4BA4-86D3-C097E5999DCB}"/>
                  </a:ext>
                </a:extLst>
              </p:cNvPr>
              <p:cNvSpPr txBox="1"/>
              <p:nvPr/>
            </p:nvSpPr>
            <p:spPr>
              <a:xfrm>
                <a:off x="7454143" y="2152897"/>
                <a:ext cx="41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1F8045-CFF7-4BA4-86D3-C097E5999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43" y="2152897"/>
                <a:ext cx="4101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41A7681-8599-4A8C-8292-F3254117810A}"/>
              </a:ext>
            </a:extLst>
          </p:cNvPr>
          <p:cNvSpPr txBox="1">
            <a:spLocks/>
          </p:cNvSpPr>
          <p:nvPr/>
        </p:nvSpPr>
        <p:spPr>
          <a:xfrm>
            <a:off x="532242" y="5061583"/>
            <a:ext cx="3810712" cy="1477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Two flavors of AD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Forward mode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en-US" dirty="0"/>
              <a:t>Cost scales with # of inputs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Reverse mode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en-US" dirty="0"/>
              <a:t>Cost scales with # of outputs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 animBg="1"/>
      <p:bldP spid="15" grpId="0"/>
      <p:bldP spid="16" grpId="0"/>
      <p:bldP spid="17" grpId="0"/>
      <p:bldP spid="18" grpId="0"/>
      <p:bldP spid="19" grpId="0"/>
      <p:bldP spid="21" grpId="0"/>
      <p:bldP spid="23" grpId="0" animBg="1"/>
      <p:bldP spid="24" grpId="0"/>
      <p:bldP spid="25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43448-CF79-4A73-8913-D3265816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382B6-5152-48A2-A758-E05FC444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DBDAF-B2BA-452B-97E6-654F2A53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C1CA3A-0D82-419E-9BA8-60A78A6F3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528487"/>
            <a:ext cx="5530719" cy="4663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“What kind of airplane should we draw?”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E769A8-7A94-4189-BB37-84A934DD65B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011" y="1517009"/>
            <a:ext cx="5530719" cy="46635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“How big should we draw it?”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A899489-180E-47AF-B14E-E2E17482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Sides of Conceptual Design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91F5F8-271E-4B40-AFE8-273DE729E5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Configuration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307DF8-4678-4720-B3FF-7B48B17E17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Sizing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8B0A404-DB99-46A2-BA39-03F1981BF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159" y="2243137"/>
            <a:ext cx="4893561" cy="43720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52FD0D2-7F00-4C6E-BD1E-F840EF157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4878" y="2243137"/>
            <a:ext cx="5705475" cy="38195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14DE5E-828A-405A-A843-93CF318E2027}"/>
              </a:ext>
            </a:extLst>
          </p:cNvPr>
          <p:cNvSpPr txBox="1"/>
          <p:nvPr/>
        </p:nvSpPr>
        <p:spPr>
          <a:xfrm>
            <a:off x="3449719" y="3321659"/>
            <a:ext cx="5530718" cy="1077218"/>
          </a:xfrm>
          <a:prstGeom prst="rect">
            <a:avLst/>
          </a:pr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Note: this decomposition doesn’t just apply to airplanes!</a:t>
            </a:r>
          </a:p>
        </p:txBody>
      </p:sp>
    </p:spTree>
    <p:extLst>
      <p:ext uri="{BB962C8B-B14F-4D97-AF65-F5344CB8AC3E}">
        <p14:creationId xmlns:p14="http://schemas.microsoft.com/office/powerpoint/2010/main" val="300702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How does AD work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F5767A1-7A98-4499-BA0D-50668CEA4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71" y="1615003"/>
            <a:ext cx="11972658" cy="4670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85070C-5CA9-4821-9FB0-412162D40FDE}"/>
              </a:ext>
            </a:extLst>
          </p:cNvPr>
          <p:cNvSpPr txBox="1"/>
          <p:nvPr/>
        </p:nvSpPr>
        <p:spPr>
          <a:xfrm>
            <a:off x="838200" y="1368429"/>
            <a:ext cx="6494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make a differentiable graph for ANY function!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vs. </a:t>
            </a:r>
            <a:r>
              <a:rPr lang="en-US" u="sng" dirty="0"/>
              <a:t>dynamic</a:t>
            </a:r>
            <a:r>
              <a:rPr lang="en-US" dirty="0"/>
              <a:t> computational 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“tape”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Control flow (if/then, for loops)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vs. </a:t>
            </a:r>
            <a:r>
              <a:rPr lang="en-US" u="sng" dirty="0"/>
              <a:t>reverse</a:t>
            </a:r>
            <a:r>
              <a:rPr lang="en-US" dirty="0"/>
              <a:t> mode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570D3-7200-4F71-B800-12116B897665}"/>
              </a:ext>
            </a:extLst>
          </p:cNvPr>
          <p:cNvSpPr txBox="1"/>
          <p:nvPr/>
        </p:nvSpPr>
        <p:spPr>
          <a:xfrm>
            <a:off x="5612524" y="6089490"/>
            <a:ext cx="67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 graph of mass calculation for a solar-powered blimp</a:t>
            </a:r>
          </a:p>
        </p:txBody>
      </p:sp>
    </p:spTree>
    <p:extLst>
      <p:ext uri="{BB962C8B-B14F-4D97-AF65-F5344CB8AC3E}">
        <p14:creationId xmlns:p14="http://schemas.microsoft.com/office/powerpoint/2010/main" val="2459328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8A13459-04F7-427E-B21C-BD72D10185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4" y="924796"/>
                <a:ext cx="5338496" cy="5287250"/>
              </a:xfrm>
            </p:spPr>
            <p:txBody>
              <a:bodyPr/>
              <a:lstStyle/>
              <a:p>
                <a:r>
                  <a:rPr lang="en-US" b="1" u="sng" dirty="0"/>
                  <a:t>Problem Scaling</a:t>
                </a:r>
              </a:p>
              <a:p>
                <a:pPr lvl="1"/>
                <a:r>
                  <a:rPr lang="en-US" dirty="0"/>
                  <a:t>Add scaling factors so that all variables, constraints, and objectives are roughly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Hessians can become extremely ill-conditioned without this, which can prevent solution</a:t>
                </a:r>
              </a:p>
              <a:p>
                <a:pPr lvl="1"/>
                <a:r>
                  <a:rPr lang="en-US" dirty="0"/>
                  <a:t>Easy in an object-oriented environment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8A13459-04F7-427E-B21C-BD72D10185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4" y="924796"/>
                <a:ext cx="5338496" cy="5287250"/>
              </a:xfrm>
              <a:blipFill>
                <a:blip r:embed="rId3"/>
                <a:stretch>
                  <a:fillRect l="-2057" t="-1961" r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15A3C4-78ED-4E42-83A1-06225728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F947D-C923-4B84-AFA3-0DDFF579A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D72C8-F944-48C4-9221-BA5E3EDA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C4B1A6-A23B-44A7-BF4C-212C1D828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Scale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945541-491E-4AEB-85D8-0C012308C0DD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6542088" y="925513"/>
                <a:ext cx="5649912" cy="5286375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u="sng" dirty="0"/>
                  <a:t>Variable Transformations</a:t>
                </a:r>
              </a:p>
              <a:p>
                <a:r>
                  <a:rPr lang="en-US" dirty="0"/>
                  <a:t>Make a constrained problem unconstrained by using clever changes of variables</a:t>
                </a:r>
              </a:p>
              <a:p>
                <a:r>
                  <a:rPr lang="en-US" dirty="0"/>
                  <a:t>Examples:</a:t>
                </a:r>
              </a:p>
              <a:p>
                <a:pPr lvl="2"/>
                <a:r>
                  <a:rPr lang="en-US" dirty="0"/>
                  <a:t>Log-transform of positive engineering quantities (e.g. TOGW)</a:t>
                </a: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 maps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−∞, ∞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∞</m:t>
                        </m:r>
                      </m:e>
                    </m:d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Eliminates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constraints</a:t>
                </a:r>
              </a:p>
              <a:p>
                <a:pPr lvl="2"/>
                <a:r>
                  <a:rPr lang="en-US" dirty="0"/>
                  <a:t>Sigmoid-transform of bounded quantities (e.g. gust probabilities)</a:t>
                </a:r>
              </a:p>
              <a:p>
                <a:pPr lvl="3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dirty="0"/>
                  <a:t> maps from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−∞, ∞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(−1, 1)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Eliminates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constraints</a:t>
                </a:r>
              </a:p>
              <a:p>
                <a:pPr lvl="2"/>
                <a:r>
                  <a:rPr lang="en-US" dirty="0"/>
                  <a:t>Parameterizations</a:t>
                </a:r>
              </a:p>
              <a:p>
                <a:pPr lvl="3"/>
                <a:r>
                  <a:rPr lang="en-US" dirty="0"/>
                  <a:t>Wing dimensions: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8945541-491E-4AEB-85D8-0C012308C0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blipFill>
                <a:blip r:embed="rId4"/>
                <a:stretch>
                  <a:fillRect l="-2268" t="-2076" r="-1728" b="-3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92DE60-C78F-43AF-92B6-3391721B0BDB}"/>
              </a:ext>
            </a:extLst>
          </p:cNvPr>
          <p:cNvCxnSpPr/>
          <p:nvPr/>
        </p:nvCxnSpPr>
        <p:spPr>
          <a:xfrm>
            <a:off x="6096000" y="1016000"/>
            <a:ext cx="0" cy="5196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4">
            <a:extLst>
              <a:ext uri="{FF2B5EF4-FFF2-40B4-BE49-F238E27FC236}">
                <a16:creationId xmlns:a16="http://schemas.microsoft.com/office/drawing/2014/main" id="{8EA90FD3-A561-4F51-AC6C-840471C29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197" y="4455876"/>
            <a:ext cx="3581493" cy="1477328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Fira Code Retina"/>
              </a:rPr>
              <a:t># Set mass as a free variable, scale it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Fira Code Retina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mass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500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variable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Fira Code Retina"/>
              </a:rPr>
              <a:t># Guess a mass of 500 kg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Fira Code Retina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set_initial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(mass,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500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endParaRPr kumimoji="0" lang="en-US" alt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71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89D36A-4CEF-49B9-9B71-A01019037F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6153837" cy="5287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Time-dependent quantities are functions: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𝑏𝑎𝑡𝑡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𝑇𝐴𝑆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Two issues:</a:t>
                </a:r>
              </a:p>
              <a:p>
                <a:r>
                  <a:rPr lang="en-US" sz="2400" dirty="0"/>
                  <a:t>Function spaces are*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infinite-dimensional</a:t>
                </a:r>
              </a:p>
              <a:p>
                <a:r>
                  <a:rPr lang="en-US" sz="2400" dirty="0"/>
                  <a:t>These often couple in time derivatives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𝑏𝑎𝑡𝑡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r>
                  <a:rPr lang="en-US" sz="2400" dirty="0"/>
                  <a:t>General solution needs discretization, numerical integration*</a:t>
                </a:r>
              </a:p>
              <a:p>
                <a:r>
                  <a:rPr lang="en-US" sz="2400" dirty="0"/>
                  <a:t>Leads to error</a:t>
                </a:r>
              </a:p>
              <a:p>
                <a:r>
                  <a:rPr lang="en-US" sz="2400" dirty="0"/>
                  <a:t>Optimizer will </a:t>
                </a:r>
                <a:r>
                  <a:rPr lang="en-US" sz="2400" u="sng" dirty="0"/>
                  <a:t>happily</a:t>
                </a:r>
                <a:r>
                  <a:rPr lang="en-US" sz="2400" dirty="0"/>
                  <a:t> exploit this!</a:t>
                </a:r>
              </a:p>
              <a:p>
                <a:pPr lvl="1"/>
                <a:r>
                  <a:rPr lang="en-US" sz="2000" dirty="0"/>
                  <a:t>Problem must be regularized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489D36A-4CEF-49B9-9B71-A01019037F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6153837" cy="5287250"/>
              </a:xfrm>
              <a:blipFill>
                <a:blip r:embed="rId3"/>
                <a:stretch>
                  <a:fillRect l="-1586" t="-1615" r="-2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7021AC-C527-4CA1-B7F1-5537E3AF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41853-6938-49ED-BE80-FB0F4150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A6606-BEDE-4A64-B849-4A26E2A84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B84F7C-809A-4302-AC48-6F71E7FCC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in Time-Dependent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8A3716-A817-4CDF-9D05-9EA82EC55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95" y="924796"/>
            <a:ext cx="5353270" cy="40149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13F363-206B-4033-9BD1-0FC58250348F}"/>
              </a:ext>
            </a:extLst>
          </p:cNvPr>
          <p:cNvCxnSpPr>
            <a:cxnSpLocks/>
          </p:cNvCxnSpPr>
          <p:nvPr/>
        </p:nvCxnSpPr>
        <p:spPr>
          <a:xfrm>
            <a:off x="5717628" y="4277710"/>
            <a:ext cx="1319276" cy="95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2B1DE5-0C45-4ACD-A89B-935EDADA4812}"/>
              </a:ext>
            </a:extLst>
          </p:cNvPr>
          <p:cNvSpPr txBox="1"/>
          <p:nvPr/>
        </p:nvSpPr>
        <p:spPr>
          <a:xfrm>
            <a:off x="7036904" y="5068957"/>
            <a:ext cx="4380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reading from Boston Dynamics:</a:t>
            </a:r>
          </a:p>
          <a:p>
            <a:r>
              <a:rPr lang="en-US" dirty="0">
                <a:hlinkClick r:id="rId5"/>
              </a:rPr>
              <a:t>Trajectory Optimization with Direct Collocation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5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B7E6294-93E7-4BBE-89B3-CEC66F00B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92" y="771388"/>
            <a:ext cx="4410114" cy="3308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9600-5732-4532-A016-623202F9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9E7E9-BD1D-4195-AFBC-04EE68AE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Convexity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CE21-8BAC-4692-88D8-FB7ACC55305F}"/>
              </a:ext>
            </a:extLst>
          </p:cNvPr>
          <p:cNvGrpSpPr/>
          <p:nvPr/>
        </p:nvGrpSpPr>
        <p:grpSpPr>
          <a:xfrm>
            <a:off x="197461" y="1151489"/>
            <a:ext cx="4093451" cy="3439420"/>
            <a:chOff x="85726" y="926303"/>
            <a:chExt cx="4093451" cy="34394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F5689D-DB57-4CCD-89DA-37EFCA1FB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6" y="1295635"/>
              <a:ext cx="4093451" cy="30700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D9F546-8AB3-4E6E-91B8-90ADC73043E8}"/>
                </a:ext>
              </a:extLst>
            </p:cNvPr>
            <p:cNvSpPr txBox="1"/>
            <p:nvPr/>
          </p:nvSpPr>
          <p:spPr>
            <a:xfrm>
              <a:off x="344985" y="926303"/>
              <a:ext cx="3825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Convex</a:t>
              </a:r>
              <a:r>
                <a:rPr lang="en-US" dirty="0"/>
                <a:t> and </a:t>
              </a:r>
              <a:r>
                <a:rPr lang="en-US" b="1" dirty="0">
                  <a:solidFill>
                    <a:srgbClr val="FF0000"/>
                  </a:solidFill>
                </a:rPr>
                <a:t>Nonconvex</a:t>
              </a:r>
              <a:r>
                <a:rPr lang="en-US" dirty="0"/>
                <a:t> Functions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294813-FDD8-45B7-A18C-8F23120D59F2}"/>
              </a:ext>
            </a:extLst>
          </p:cNvPr>
          <p:cNvGrpSpPr/>
          <p:nvPr/>
        </p:nvGrpSpPr>
        <p:grpSpPr>
          <a:xfrm>
            <a:off x="7125405" y="3776239"/>
            <a:ext cx="5055354" cy="2945238"/>
            <a:chOff x="6939185" y="3789710"/>
            <a:chExt cx="5055354" cy="29452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7699D4-0160-4D80-BE58-3F23BA472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39185" y="3789710"/>
              <a:ext cx="5055354" cy="24220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DD7820-09E6-4F49-B893-36657393E953}"/>
                </a:ext>
              </a:extLst>
            </p:cNvPr>
            <p:cNvSpPr txBox="1"/>
            <p:nvPr/>
          </p:nvSpPr>
          <p:spPr>
            <a:xfrm>
              <a:off x="7116385" y="6211728"/>
              <a:ext cx="48781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Figure reproduced w/ permission from M. Vernacchia, </a:t>
              </a:r>
              <a:r>
                <a:rPr lang="en-US" sz="1400" dirty="0">
                  <a:hlinkClick r:id="rId5"/>
                </a:rPr>
                <a:t>“Modeling Compress. Aero. Of Aircraft in GPs”</a:t>
              </a:r>
              <a:r>
                <a:rPr lang="en-US" sz="1400" dirty="0"/>
                <a:t> manuscript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C04B1-80F6-40AF-A989-5C7377DA0DC9}"/>
                  </a:ext>
                </a:extLst>
              </p:cNvPr>
              <p:cNvSpPr txBox="1"/>
              <p:nvPr/>
            </p:nvSpPr>
            <p:spPr>
              <a:xfrm>
                <a:off x="384561" y="4521040"/>
                <a:ext cx="459463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Definitions: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Formally: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any two points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line segment that connects them never goes below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Practically: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r>
                  <a:rPr lang="en-US" dirty="0"/>
                  <a:t> everywhere (“curves up”)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C04B1-80F6-40AF-A989-5C7377DA0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1" y="4521040"/>
                <a:ext cx="4594631" cy="2031325"/>
              </a:xfrm>
              <a:prstGeom prst="rect">
                <a:avLst/>
              </a:prstGeom>
              <a:blipFill>
                <a:blip r:embed="rId6"/>
                <a:stretch>
                  <a:fillRect l="-1061" t="-1802" r="-1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E007E16-0202-4791-8FE4-9A3D555F684D}"/>
              </a:ext>
            </a:extLst>
          </p:cNvPr>
          <p:cNvSpPr txBox="1"/>
          <p:nvPr/>
        </p:nvSpPr>
        <p:spPr>
          <a:xfrm>
            <a:off x="9501986" y="837953"/>
            <a:ext cx="2552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Log-convexity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Many, but not all simple engineering models can be roughly approximated as log-convex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complex models usually cannot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669DC-E3EC-4F47-A744-ED0B16E283A7}"/>
              </a:ext>
            </a:extLst>
          </p:cNvPr>
          <p:cNvCxnSpPr/>
          <p:nvPr/>
        </p:nvCxnSpPr>
        <p:spPr>
          <a:xfrm>
            <a:off x="5052646" y="973015"/>
            <a:ext cx="0" cy="565638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810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CFDC-6995-4405-A370-287E9F8E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AeroSandbox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CF605-6703-4DFD-80F1-CCCAD0375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differentiable aircraft design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0DB97-D16C-4556-8698-64F922EC8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AC481-F426-49CB-B9E4-A551C5BF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86B30-F01E-41AB-B8AE-E06B69F61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12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0D50-CB44-45C7-AE4D-5CF9D0CE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8370004" cy="5287250"/>
          </a:xfrm>
        </p:spPr>
        <p:txBody>
          <a:bodyPr/>
          <a:lstStyle/>
          <a:p>
            <a:r>
              <a:rPr lang="en-US" sz="3200" dirty="0"/>
              <a:t>AeroSandbox: An conceptual-level </a:t>
            </a:r>
            <a:r>
              <a:rPr lang="en-US" sz="3200" b="1" dirty="0">
                <a:solidFill>
                  <a:schemeClr val="accent2"/>
                </a:solidFill>
              </a:rPr>
              <a:t>design optimization framework</a:t>
            </a:r>
            <a:r>
              <a:rPr lang="en-US" sz="3200" dirty="0">
                <a:solidFill>
                  <a:schemeClr val="tx1"/>
                </a:solidFill>
              </a:rPr>
              <a:t>. Goals:</a:t>
            </a:r>
          </a:p>
          <a:p>
            <a:pPr lvl="1"/>
            <a:r>
              <a:rPr lang="en-US" sz="2800" dirty="0"/>
              <a:t>Make modern design optimization tools </a:t>
            </a:r>
            <a:br>
              <a:rPr lang="en-US" sz="2800" dirty="0"/>
            </a:br>
            <a:r>
              <a:rPr lang="en-US" sz="2800" dirty="0"/>
              <a:t>accessible to non-specialists</a:t>
            </a:r>
          </a:p>
          <a:p>
            <a:pPr lvl="2"/>
            <a:r>
              <a:rPr lang="en-US" sz="2400" dirty="0"/>
              <a:t>Declarative, not imperative – exploiting the 80/20 rule</a:t>
            </a:r>
          </a:p>
          <a:p>
            <a:pPr lvl="2"/>
            <a:r>
              <a:rPr lang="en-US" sz="2400" dirty="0"/>
              <a:t>Make optimization numerics as transparent as possible by default</a:t>
            </a:r>
          </a:p>
          <a:p>
            <a:pPr lvl="1"/>
            <a:r>
              <a:rPr lang="en-US" sz="2800" dirty="0"/>
              <a:t>Keep it lightweight</a:t>
            </a:r>
          </a:p>
          <a:p>
            <a:pPr lvl="2"/>
            <a:r>
              <a:rPr lang="en-US" sz="2400" b="1" dirty="0">
                <a:solidFill>
                  <a:schemeClr val="accent2"/>
                </a:solidFill>
              </a:rPr>
              <a:t>Minimize code development time</a:t>
            </a:r>
            <a:r>
              <a:rPr lang="en-US" sz="2400" dirty="0"/>
              <a:t> in addition to runtime</a:t>
            </a:r>
          </a:p>
          <a:p>
            <a:pPr lvl="2"/>
            <a:r>
              <a:rPr lang="en-US" sz="2400" dirty="0"/>
              <a:t>Make model abstraction optional</a:t>
            </a:r>
          </a:p>
          <a:p>
            <a:pPr lvl="1"/>
            <a:r>
              <a:rPr lang="en-US" sz="2800" dirty="0"/>
              <a:t>Focus on low-fidelity, early-stage design exploration</a:t>
            </a:r>
          </a:p>
          <a:p>
            <a:pPr lvl="2"/>
            <a:r>
              <a:rPr lang="en-US" sz="2400" dirty="0"/>
              <a:t>Wide, not deep modeling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AeroAstro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60075-4B38-4878-B504-0D1BDC519E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66" y="808423"/>
            <a:ext cx="4066572" cy="16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49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0D50-CB44-45C7-AE4D-5CF9D0CE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8370004" cy="5287250"/>
          </a:xfrm>
        </p:spPr>
        <p:txBody>
          <a:bodyPr/>
          <a:lstStyle/>
          <a:p>
            <a:r>
              <a:rPr lang="en-US" sz="3200" dirty="0"/>
              <a:t>Features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Modern gradient-based </a:t>
            </a:r>
            <a:r>
              <a:rPr lang="en-US" sz="2800" b="1" dirty="0">
                <a:solidFill>
                  <a:schemeClr val="accent2"/>
                </a:solidFill>
              </a:rPr>
              <a:t>optimizers</a:t>
            </a:r>
            <a:r>
              <a:rPr lang="en-US" sz="2800" dirty="0">
                <a:solidFill>
                  <a:schemeClr val="tx1"/>
                </a:solidFill>
              </a:rPr>
              <a:t> (IPOPT)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End-to-end </a:t>
            </a:r>
            <a:r>
              <a:rPr lang="en-US" sz="2800" b="1" dirty="0">
                <a:solidFill>
                  <a:schemeClr val="accent2"/>
                </a:solidFill>
              </a:rPr>
              <a:t>automatic differentiability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Very fast way to compute gradients of code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Object-oriented </a:t>
            </a:r>
            <a:r>
              <a:rPr lang="en-US" sz="2800" b="1" dirty="0">
                <a:solidFill>
                  <a:schemeClr val="accent2"/>
                </a:solidFill>
              </a:rPr>
              <a:t>aircraft geometry framework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Hundreds of mutually-compatible </a:t>
            </a:r>
            <a:r>
              <a:rPr lang="en-US" sz="2800" b="1" dirty="0">
                <a:solidFill>
                  <a:schemeClr val="accent2"/>
                </a:solidFill>
              </a:rPr>
              <a:t>aerospace physics models</a:t>
            </a:r>
            <a:r>
              <a:rPr lang="en-US" sz="2800" dirty="0">
                <a:solidFill>
                  <a:schemeClr val="tx1"/>
                </a:solidFill>
              </a:rPr>
              <a:t> + historical datasets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Very shallow learning curve:</a:t>
            </a:r>
          </a:p>
          <a:p>
            <a:pPr lvl="2"/>
            <a:r>
              <a:rPr lang="en-US" sz="2400" dirty="0">
                <a:solidFill>
                  <a:schemeClr val="tx1"/>
                </a:solidFill>
              </a:rPr>
              <a:t>Everything backwards-compatible with existing Python/NumPy code!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AeroAstro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60075-4B38-4878-B504-0D1BDC519E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66" y="808423"/>
            <a:ext cx="4066572" cy="1694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52042-6103-4B76-A8C9-092D7962F6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980" y="5308731"/>
            <a:ext cx="6381810" cy="5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4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FAE32E-D41E-4117-A42C-21AFAD305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7472097" cy="5287250"/>
          </a:xfrm>
        </p:spPr>
        <p:txBody>
          <a:bodyPr/>
          <a:lstStyle/>
          <a:p>
            <a:r>
              <a:rPr lang="en-US" dirty="0"/>
              <a:t>To install:</a:t>
            </a:r>
          </a:p>
          <a:p>
            <a:pPr lvl="1"/>
            <a:r>
              <a:rPr lang="en-US" dirty="0"/>
              <a:t>A single command in terminal, if you have Python installed: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If you’re new to Python: go to the AeroSandbox GitHub main page (Google “AeroSandbox”) and read detailed installation instructions</a:t>
            </a:r>
          </a:p>
          <a:p>
            <a:r>
              <a:rPr lang="en-US" dirty="0"/>
              <a:t>To get started:</a:t>
            </a:r>
          </a:p>
          <a:p>
            <a:pPr lvl="1"/>
            <a:r>
              <a:rPr lang="en-US" dirty="0"/>
              <a:t>On AeroSandbox GitHub main page, find links to many dozens of step-by-step interactive tutorials.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548D33-8E4B-4F30-895D-7F8D9507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FF9F1-C99F-4F52-8241-D5104A01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31134-4698-459B-B2FC-CF2C43DD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E66C0B-A609-4E16-8D9B-03F312F0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Details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04B839-F22F-41F0-A620-D2F079C0E338}"/>
              </a:ext>
            </a:extLst>
          </p:cNvPr>
          <p:cNvSpPr/>
          <p:nvPr/>
        </p:nvSpPr>
        <p:spPr>
          <a:xfrm>
            <a:off x="2741924" y="2240280"/>
            <a:ext cx="3352800" cy="426720"/>
          </a:xfrm>
          <a:prstGeom prst="roundRect">
            <a:avLst/>
          </a:prstGeom>
          <a:solidFill>
            <a:schemeClr val="tx2">
              <a:alpha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pip install </a:t>
            </a:r>
            <a:r>
              <a:rPr lang="en-US" dirty="0" err="1">
                <a:latin typeface="Consolas" panose="020B0609020204030204" pitchFamily="49" charset="0"/>
              </a:rPr>
              <a:t>aerosandbox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3F62A-46AA-49B2-80F4-54A499ABE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99" b="-1"/>
          <a:stretch/>
        </p:blipFill>
        <p:spPr>
          <a:xfrm>
            <a:off x="8145780" y="853440"/>
            <a:ext cx="3802477" cy="58602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81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0D50-CB44-45C7-AE4D-5CF9D0CE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445177" cy="5287250"/>
          </a:xfrm>
        </p:spPr>
        <p:txBody>
          <a:bodyPr/>
          <a:lstStyle/>
          <a:p>
            <a:r>
              <a:rPr lang="en-US" sz="3200" dirty="0"/>
              <a:t>End-to-end automatic-differentiable numerics and optimization stack</a:t>
            </a:r>
          </a:p>
          <a:p>
            <a:r>
              <a:rPr lang="en-US" sz="3200" dirty="0"/>
              <a:t>Dozens of mutually-compatible differentiable </a:t>
            </a:r>
            <a:r>
              <a:rPr lang="en-US" sz="3200" b="1" dirty="0">
                <a:solidFill>
                  <a:schemeClr val="accent2"/>
                </a:solidFill>
              </a:rPr>
              <a:t>aerospace physics models</a:t>
            </a:r>
          </a:p>
          <a:p>
            <a:pPr lvl="1"/>
            <a:r>
              <a:rPr lang="en-US" sz="2800" dirty="0"/>
              <a:t>Object-oriented aircraft </a:t>
            </a:r>
            <a:r>
              <a:rPr lang="en-US" sz="2800" b="1" dirty="0">
                <a:solidFill>
                  <a:schemeClr val="accent2"/>
                </a:solidFill>
              </a:rPr>
              <a:t>geometry framework</a:t>
            </a:r>
            <a:r>
              <a:rPr lang="en-US" sz="2800" dirty="0"/>
              <a:t> and performance stack</a:t>
            </a:r>
            <a:endParaRPr lang="en-US" sz="2800" b="1" dirty="0">
              <a:solidFill>
                <a:schemeClr val="accent2"/>
              </a:solidFill>
            </a:endParaRPr>
          </a:p>
          <a:p>
            <a:r>
              <a:rPr lang="en-US" sz="3200" b="1" dirty="0">
                <a:solidFill>
                  <a:schemeClr val="accent2"/>
                </a:solidFill>
              </a:rPr>
              <a:t>Surrogate modeling</a:t>
            </a:r>
            <a:r>
              <a:rPr lang="en-US" sz="3200" dirty="0">
                <a:solidFill>
                  <a:schemeClr val="tx1"/>
                </a:solidFill>
              </a:rPr>
              <a:t> t</a:t>
            </a:r>
            <a:r>
              <a:rPr lang="en-US" sz="3200" dirty="0"/>
              <a:t>ools to build new differentiable models from user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AeroAstro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Features</a:t>
            </a:r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F2BE030D-015E-465A-AF46-E36FE4C36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684"/>
          <a:stretch/>
        </p:blipFill>
        <p:spPr>
          <a:xfrm>
            <a:off x="5134636" y="1186665"/>
            <a:ext cx="7767026" cy="47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55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8AB58B-D187-4955-A6F4-D9833C70B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8062626" cy="5287250"/>
              </a:xfrm>
            </p:spPr>
            <p:txBody>
              <a:bodyPr/>
              <a:lstStyle/>
              <a:p>
                <a:r>
                  <a:rPr lang="en-US" sz="2400" b="1" dirty="0">
                    <a:solidFill>
                      <a:schemeClr val="accent2"/>
                    </a:solidFill>
                  </a:rPr>
                  <a:t>An efficient and accurate way to automatically compute gradients </a:t>
                </a:r>
                <a:r>
                  <a:rPr lang="en-US" sz="2400" b="1" i="1" dirty="0">
                    <a:solidFill>
                      <a:schemeClr val="accent2"/>
                    </a:solidFill>
                  </a:rPr>
                  <a:t>of code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at runtime – never specify partials.</a:t>
                </a:r>
                <a:endParaRPr lang="en-US" sz="2400" b="1" i="1" dirty="0">
                  <a:solidFill>
                    <a:schemeClr val="accent2"/>
                  </a:solidFill>
                </a:endParaRPr>
              </a:p>
              <a:p>
                <a:r>
                  <a:rPr lang="en-US" sz="2400" dirty="0"/>
                  <a:t>Time complexity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:</a:t>
                </a:r>
              </a:p>
              <a:p>
                <a:pPr lvl="1"/>
                <a:r>
                  <a:rPr lang="en-US" sz="2000" dirty="0"/>
                  <a:t>Forward-mode AD: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Reverse-mode AD: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Many design optimization problems have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, so </a:t>
                </a:r>
                <a:r>
                  <a:rPr lang="en-US" sz="2400" b="1" dirty="0">
                    <a:solidFill>
                      <a:schemeClr val="accent2"/>
                    </a:solidFill>
                  </a:rPr>
                  <a:t>reverse-mode AD</a:t>
                </a:r>
                <a:r>
                  <a:rPr lang="en-US" sz="2400" dirty="0">
                    <a:solidFill>
                      <a:srgbClr val="002020"/>
                    </a:solidFill>
                  </a:rPr>
                  <a:t> tends to be faster</a:t>
                </a:r>
                <a:endParaRPr lang="en-US" sz="2400" b="1" dirty="0">
                  <a:solidFill>
                    <a:schemeClr val="accent2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tx1"/>
                    </a:solidFill>
                  </a:rPr>
                  <a:t>E.g., for objective functions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), calculate the</a:t>
                </a:r>
                <a:r>
                  <a:rPr lang="en-US" sz="2000" dirty="0"/>
                  <a:t> gradient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000" dirty="0"/>
                  <a:t> time instead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time</a:t>
                </a:r>
              </a:p>
              <a:p>
                <a:r>
                  <a:rPr lang="en-US" sz="2400" dirty="0" err="1"/>
                  <a:t>Multidisciplinarity</a:t>
                </a:r>
                <a:r>
                  <a:rPr lang="en-US" sz="2400" dirty="0"/>
                  <a:t> naturally yields Jacobian sparsity, offering further speedups via compression (coloring).</a:t>
                </a:r>
              </a:p>
              <a:p>
                <a:r>
                  <a:rPr lang="en-US" dirty="0"/>
                  <a:t>Downside (reverse mode): high memory</a:t>
                </a:r>
              </a:p>
              <a:p>
                <a:pPr lvl="1"/>
                <a:r>
                  <a:rPr lang="en-US" dirty="0"/>
                  <a:t>Scales with number of operations (nodes in computational graph)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8AB58B-D187-4955-A6F4-D9833C70B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8062626" cy="5287250"/>
              </a:xfrm>
              <a:blipFill>
                <a:blip r:embed="rId3"/>
                <a:stretch>
                  <a:fillRect l="-1362" t="-1615" b="-5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F2C3C-B413-4AF7-8FC4-9BE1332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10/6/2022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50FF9-13AF-4E1F-A119-40A6083B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B8D93-02CC-4F3E-BD9D-F1B6189E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354300-0B6B-4E7D-9090-AC90432E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33214B-6930-4158-9A7E-8E2B95097D33}"/>
              </a:ext>
            </a:extLst>
          </p:cNvPr>
          <p:cNvGrpSpPr/>
          <p:nvPr/>
        </p:nvGrpSpPr>
        <p:grpSpPr>
          <a:xfrm>
            <a:off x="9367680" y="698055"/>
            <a:ext cx="2835207" cy="1865476"/>
            <a:chOff x="7148961" y="1067742"/>
            <a:chExt cx="3329879" cy="18654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C1A9E4-F8E8-4855-98C6-C411C3C045EB}"/>
                    </a:ext>
                  </a:extLst>
                </p:cNvPr>
                <p:cNvSpPr txBox="1"/>
                <p:nvPr/>
              </p:nvSpPr>
              <p:spPr>
                <a:xfrm>
                  <a:off x="7148961" y="1657035"/>
                  <a:ext cx="2702547" cy="1276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𝑱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⋱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C1A9E4-F8E8-4855-98C6-C411C3C04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961" y="1657035"/>
                  <a:ext cx="2702547" cy="12761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373FE1A-3218-4AA0-A2CF-7190044F67B0}"/>
                </a:ext>
              </a:extLst>
            </p:cNvPr>
            <p:cNvSpPr/>
            <p:nvPr/>
          </p:nvSpPr>
          <p:spPr>
            <a:xfrm flipH="1">
              <a:off x="9748380" y="1758726"/>
              <a:ext cx="237392" cy="1100336"/>
            </a:xfrm>
            <a:prstGeom prst="leftBrace">
              <a:avLst>
                <a:gd name="adj1" fmla="val 134396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74FDE7-426F-4A8A-825F-AD1ED0C757AC}"/>
                    </a:ext>
                  </a:extLst>
                </p:cNvPr>
                <p:cNvSpPr txBox="1"/>
                <p:nvPr/>
              </p:nvSpPr>
              <p:spPr>
                <a:xfrm>
                  <a:off x="9915434" y="2115436"/>
                  <a:ext cx="5634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74FDE7-426F-4A8A-825F-AD1ED0C75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5434" y="2115436"/>
                  <a:ext cx="56340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1BBC46-1C95-477E-8BDC-9608162942B5}"/>
                    </a:ext>
                  </a:extLst>
                </p:cNvPr>
                <p:cNvSpPr txBox="1"/>
                <p:nvPr/>
              </p:nvSpPr>
              <p:spPr>
                <a:xfrm>
                  <a:off x="8780645" y="1067742"/>
                  <a:ext cx="5634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1BBC46-1C95-477E-8BDC-960816294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0645" y="1067742"/>
                  <a:ext cx="5634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E095FC9-D08D-4847-8AD8-47713DCADCF5}"/>
                </a:ext>
              </a:extLst>
            </p:cNvPr>
            <p:cNvSpPr/>
            <p:nvPr/>
          </p:nvSpPr>
          <p:spPr>
            <a:xfrm rot="16200000" flipH="1">
              <a:off x="8943652" y="1020828"/>
              <a:ext cx="237392" cy="1100336"/>
            </a:xfrm>
            <a:prstGeom prst="leftBrace">
              <a:avLst>
                <a:gd name="adj1" fmla="val 134396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320809-2FF5-454A-A875-1FC75966F477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6686550" y="1925440"/>
            <a:ext cx="2681130" cy="7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F741B8-2934-47B3-AD00-B6C37E8603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827" y="2846085"/>
            <a:ext cx="3237240" cy="37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47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43448-CF79-4A73-8913-D3265816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382B6-5152-48A2-A758-E05FC444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DBDAF-B2BA-452B-97E6-654F2A53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C1CA3A-0D82-419E-9BA8-60A78A6F3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</a:t>
            </a:r>
            <a:r>
              <a:rPr lang="en-US" b="1" dirty="0">
                <a:solidFill>
                  <a:schemeClr val="accent2"/>
                </a:solidFill>
              </a:rPr>
              <a:t>topology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(the “what”)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Qualitative</a:t>
            </a:r>
            <a:r>
              <a:rPr lang="en-US" dirty="0"/>
              <a:t>-</a:t>
            </a:r>
            <a:r>
              <a:rPr lang="en-US" dirty="0" err="1"/>
              <a:t>ish</a:t>
            </a:r>
            <a:endParaRPr lang="en-US" dirty="0"/>
          </a:p>
          <a:p>
            <a:r>
              <a:rPr lang="en-US" dirty="0"/>
              <a:t>Key Questions:</a:t>
            </a:r>
          </a:p>
          <a:p>
            <a:pPr lvl="1"/>
            <a:r>
              <a:rPr lang="en-US" dirty="0"/>
              <a:t>Where/how many lifting surfaces?</a:t>
            </a:r>
          </a:p>
          <a:p>
            <a:pPr lvl="1"/>
            <a:r>
              <a:rPr lang="en-US" dirty="0"/>
              <a:t>Propulsion type, energy source?</a:t>
            </a:r>
          </a:p>
          <a:p>
            <a:pPr lvl="1"/>
            <a:r>
              <a:rPr lang="en-US" dirty="0"/>
              <a:t>Rough internal layout</a:t>
            </a:r>
          </a:p>
          <a:p>
            <a:pPr lvl="1"/>
            <a:r>
              <a:rPr lang="en-US" dirty="0"/>
              <a:t>Material selection for primary structure</a:t>
            </a:r>
          </a:p>
          <a:p>
            <a:pPr lvl="1"/>
            <a:r>
              <a:rPr lang="en-US" dirty="0"/>
              <a:t>CONOPS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E769A8-7A94-4189-BB37-84A934DD65B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Solution </a:t>
            </a:r>
            <a:r>
              <a:rPr lang="en-US" b="1" dirty="0">
                <a:solidFill>
                  <a:schemeClr val="accent2"/>
                </a:solidFill>
              </a:rPr>
              <a:t>scale</a:t>
            </a:r>
            <a:r>
              <a:rPr lang="en-US" dirty="0">
                <a:solidFill>
                  <a:schemeClr val="tx1"/>
                </a:solidFill>
              </a:rPr>
              <a:t> (the “how much”)</a:t>
            </a:r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Quantitative</a:t>
            </a:r>
          </a:p>
          <a:p>
            <a:r>
              <a:rPr lang="en-US" dirty="0"/>
              <a:t>Key Questions:</a:t>
            </a:r>
          </a:p>
          <a:p>
            <a:pPr lvl="1"/>
            <a:r>
              <a:rPr lang="en-US" dirty="0"/>
              <a:t>Size, Weight, and Power (“</a:t>
            </a:r>
            <a:r>
              <a:rPr lang="en-US" dirty="0" err="1"/>
              <a:t>SWaP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System and subsystem-level</a:t>
            </a:r>
          </a:p>
          <a:p>
            <a:pPr lvl="1"/>
            <a:r>
              <a:rPr lang="en-US" dirty="0"/>
              <a:t>Cost</a:t>
            </a:r>
          </a:p>
          <a:p>
            <a:pPr lvl="1"/>
            <a:r>
              <a:rPr lang="en-US" dirty="0"/>
              <a:t>Performance (range, endurance, payload)</a:t>
            </a:r>
          </a:p>
          <a:p>
            <a:pPr lvl="1"/>
            <a:r>
              <a:rPr lang="en-US" dirty="0"/>
              <a:t>“Does the design close?”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A899489-180E-47AF-B14E-E2E17482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Sides of Conceptual Design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91F5F8-271E-4B40-AFE8-273DE729E5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Configuration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307DF8-4678-4720-B3FF-7B48B17E17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Sizing</a:t>
            </a:r>
          </a:p>
        </p:txBody>
      </p:sp>
    </p:spTree>
    <p:extLst>
      <p:ext uri="{BB962C8B-B14F-4D97-AF65-F5344CB8AC3E}">
        <p14:creationId xmlns:p14="http://schemas.microsoft.com/office/powerpoint/2010/main" val="3154931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0D4AB7-6735-4218-914F-EF318341C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 numerics module that automatically type-dispatches to appropriate backend, depending on datatype and differentiability needs:</a:t>
            </a:r>
          </a:p>
          <a:p>
            <a:pPr lvl="1"/>
            <a:r>
              <a:rPr lang="en-US" dirty="0" err="1"/>
              <a:t>CasADi</a:t>
            </a:r>
            <a:r>
              <a:rPr lang="en-US" dirty="0"/>
              <a:t> (most mature)</a:t>
            </a:r>
          </a:p>
          <a:p>
            <a:pPr lvl="1"/>
            <a:r>
              <a:rPr lang="en-US" dirty="0"/>
              <a:t>Google JAX</a:t>
            </a:r>
          </a:p>
          <a:p>
            <a:pPr lvl="1"/>
            <a:r>
              <a:rPr lang="en-US" dirty="0"/>
              <a:t>NumPy/SciPy</a:t>
            </a:r>
          </a:p>
          <a:p>
            <a:pPr lvl="2"/>
            <a:r>
              <a:rPr lang="en-US" dirty="0"/>
              <a:t>Fallback means syntax is a superset of NumPy</a:t>
            </a:r>
          </a:p>
          <a:p>
            <a:r>
              <a:rPr lang="en-US" b="1" dirty="0">
                <a:solidFill>
                  <a:schemeClr val="accent2"/>
                </a:solidFill>
              </a:rPr>
              <a:t>Syntax mirrors NumPy exactly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Most existing Python-based analyses can be used with </a:t>
            </a:r>
            <a:r>
              <a:rPr lang="en-US" dirty="0" err="1"/>
              <a:t>AeroSandbox</a:t>
            </a:r>
            <a:r>
              <a:rPr lang="en-US" dirty="0"/>
              <a:t> by simply editing the NumPy import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Differentiable coverage of almost all of NumPy, some parts of SciPy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6BF48-E848-48F2-B81A-C673A353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10330-5F58-47AC-8F6F-C4BFC0EAC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E94DE-E177-46E6-A5AB-AD154563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FA9064-A7C5-4B7A-A000-A79AA53A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Numerics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CAA7C-1BE6-4316-9D4A-0F096AD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3895" y="4602480"/>
            <a:ext cx="7401658" cy="770337"/>
          </a:xfrm>
          <a:prstGeom prst="rect">
            <a:avLst/>
          </a:prstGeom>
        </p:spPr>
      </p:pic>
      <p:pic>
        <p:nvPicPr>
          <p:cNvPr id="1026" name="Picture 2" descr="https://web.casadi.org/_img/logo_2017_horizontal.png">
            <a:extLst>
              <a:ext uri="{FF2B5EF4-FFF2-40B4-BE49-F238E27FC236}">
                <a16:creationId xmlns:a16="http://schemas.microsoft.com/office/drawing/2014/main" id="{945B92E6-977F-44ED-9446-C1B54254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252" y="1834201"/>
            <a:ext cx="2705100" cy="61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00F08CE1-FC89-4756-8509-A713D6E1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527" y="2652443"/>
            <a:ext cx="885825" cy="51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510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030AAC-0AF9-4E6E-8A3F-BF46A61F33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4731437" cy="5287250"/>
              </a:xfrm>
            </p:spPr>
            <p:txBody>
              <a:bodyPr/>
              <a:lstStyle/>
              <a:p>
                <a:r>
                  <a:rPr lang="en-US" dirty="0"/>
                  <a:t>Code syntax meant to exactly mirror natural engineering syntax.</a:t>
                </a:r>
              </a:p>
              <a:p>
                <a:r>
                  <a:rPr lang="en-US" dirty="0"/>
                  <a:t>Example problem:</a:t>
                </a:r>
              </a:p>
              <a:p>
                <a:pPr lvl="1"/>
                <a:r>
                  <a:rPr lang="en-US" dirty="0"/>
                  <a:t>Minimize the drag of a rectangular wing by changing chord and span, given:</a:t>
                </a:r>
              </a:p>
              <a:p>
                <a:pPr lvl="2"/>
                <a:r>
                  <a:rPr lang="en-US" dirty="0"/>
                  <a:t>Sea level atmosphere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Fixed wing area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030AAC-0AF9-4E6E-8A3F-BF46A61F3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4731437" cy="5287250"/>
              </a:xfrm>
              <a:blipFill>
                <a:blip r:embed="rId2"/>
                <a:stretch>
                  <a:fillRect l="-2320" t="-1961" r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324E-D339-416B-8FCC-91E63D5E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E76EF-9529-47B9-8A3B-93D24039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7B5CA1-7C45-4C8F-9851-560051FA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AeroSandbox Syntax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A7C971F-1F14-4101-A665-DB6786103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280" y="1347583"/>
            <a:ext cx="3728720" cy="477053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Fira Code Retina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asb.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chord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variable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A4926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init_guess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span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variable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AA4926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init_guess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Re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velocity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chord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/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kinematic_viscosity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CD_p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1.328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Re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** -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0.5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AR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span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/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chord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CD_i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CL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**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2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/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(pi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AR)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subject_to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(chord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*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span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AE81F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1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minimize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(CD_p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+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CD_i)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sol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9267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= 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opti.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solve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()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print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sol.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value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(chord), 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sol.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6D9EF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value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Fira Code Retina"/>
                <a:ea typeface="+mn-ea"/>
                <a:cs typeface="+mn-cs"/>
              </a:rPr>
              <a:t>(span))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277C751A-E0F3-4DFE-A27E-65276E271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286" y="1613240"/>
            <a:ext cx="2742994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Make an optimization problem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Make design variables</a:t>
            </a:r>
            <a:b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and set initial guesses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Model profile drag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Model induced drag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Constrain the wing area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Set an objective function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Solve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Show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CACDDE55-6713-410E-8D81-26E3A9716F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75828" y="6156990"/>
                <a:ext cx="588990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Result: </a:t>
                </a:r>
                <a14:m>
                  <m:oMath xmlns:m="http://schemas.openxmlformats.org/officeDocument/2006/math"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𝑐</m:t>
                    </m:r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=0.229</m:t>
                    </m:r>
                  </m:oMath>
                </a14:m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 m, </a:t>
                </a:r>
                <a14:m>
                  <m:oMath xmlns:m="http://schemas.openxmlformats.org/officeDocument/2006/math"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𝑏</m:t>
                    </m:r>
                    <m:r>
                      <a:rPr kumimoji="0" lang="en-US" alt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=4.37</m:t>
                    </m:r>
                  </m:oMath>
                </a14:m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 m</a:t>
                </a:r>
              </a:p>
            </p:txBody>
          </p:sp>
        </mc:Choice>
        <mc:Fallback xmlns="">
          <p:sp>
            <p:nvSpPr>
              <p:cNvPr id="16" name="Rectangle 1">
                <a:extLst>
                  <a:ext uri="{FF2B5EF4-FFF2-40B4-BE49-F238E27FC236}">
                    <a16:creationId xmlns:a16="http://schemas.microsoft.com/office/drawing/2014/main" id="{CACDDE55-6713-410E-8D81-26E3A9716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5828" y="6156990"/>
                <a:ext cx="5889900" cy="338554"/>
              </a:xfrm>
              <a:prstGeom prst="rect">
                <a:avLst/>
              </a:prstGeom>
              <a:blipFill>
                <a:blip r:embed="rId3"/>
                <a:stretch>
                  <a:fillRect t="-5357" r="-518" b="-2142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CADB44B-EF76-4747-BD12-4BCB3783C3D8}"/>
              </a:ext>
            </a:extLst>
          </p:cNvPr>
          <p:cNvSpPr txBox="1"/>
          <p:nvPr/>
        </p:nvSpPr>
        <p:spPr>
          <a:xfrm rot="1272112">
            <a:off x="10427278" y="1628694"/>
            <a:ext cx="148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Imports/constants above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06D46D-561D-4EBE-BD73-BD5A3B49FA16}"/>
              </a:ext>
            </a:extLst>
          </p:cNvPr>
          <p:cNvSpPr/>
          <p:nvPr/>
        </p:nvSpPr>
        <p:spPr>
          <a:xfrm>
            <a:off x="11417727" y="1379205"/>
            <a:ext cx="144462" cy="346842"/>
          </a:xfrm>
          <a:custGeom>
            <a:avLst/>
            <a:gdLst>
              <a:gd name="connsiteX0" fmla="*/ 0 w 129851"/>
              <a:gd name="connsiteY0" fmla="*/ 325821 h 325821"/>
              <a:gd name="connsiteX1" fmla="*/ 126124 w 129851"/>
              <a:gd name="connsiteY1" fmla="*/ 210207 h 325821"/>
              <a:gd name="connsiteX2" fmla="*/ 84083 w 129851"/>
              <a:gd name="connsiteY2" fmla="*/ 0 h 3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1" h="325821">
                <a:moveTo>
                  <a:pt x="0" y="325821"/>
                </a:moveTo>
                <a:cubicBezTo>
                  <a:pt x="56055" y="295165"/>
                  <a:pt x="112110" y="264510"/>
                  <a:pt x="126124" y="210207"/>
                </a:cubicBezTo>
                <a:cubicBezTo>
                  <a:pt x="140138" y="155903"/>
                  <a:pt x="112110" y="77951"/>
                  <a:pt x="84083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487B42-8AC4-4E68-85E7-A7618E9D269A}"/>
              </a:ext>
            </a:extLst>
          </p:cNvPr>
          <p:cNvSpPr txBox="1"/>
          <p:nvPr/>
        </p:nvSpPr>
        <p:spPr>
          <a:xfrm>
            <a:off x="8459275" y="987751"/>
            <a:ext cx="541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simple </a:t>
            </a:r>
            <a:r>
              <a:rPr lang="en-US" b="1" dirty="0" err="1"/>
              <a:t>AeroSandbox</a:t>
            </a:r>
            <a:r>
              <a:rPr lang="en-US" b="1" dirty="0"/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2142277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1582-7193-4D06-ABA4-C1FCD907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Example Aircraft Design Problems </a:t>
            </a:r>
            <a:br>
              <a:rPr lang="en-US" dirty="0"/>
            </a:br>
            <a:r>
              <a:rPr lang="en-US" dirty="0"/>
              <a:t>with AeroSandbox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E3A13-E5B7-4456-8ECF-C7F96BE0F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3B9C0-091D-4364-91B3-9014E910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10/6/2022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6A62F-17A8-4D87-A503-7CD8DFCA3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7A341-F67E-4157-A3AF-73AF09C8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22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662A24-404D-4D3D-B140-711DC0BA2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504060" cy="5287250"/>
          </a:xfrm>
        </p:spPr>
        <p:txBody>
          <a:bodyPr/>
          <a:lstStyle/>
          <a:p>
            <a:r>
              <a:rPr lang="en-US" dirty="0"/>
              <a:t>Pair of first-order aircraft sizing benchmark problems (from </a:t>
            </a:r>
            <a:r>
              <a:rPr lang="en-US" dirty="0" err="1"/>
              <a:t>GPKit</a:t>
            </a:r>
            <a:r>
              <a:rPr lang="en-US" dirty="0"/>
              <a:t>; </a:t>
            </a:r>
            <a:r>
              <a:rPr lang="en-US" dirty="0" err="1"/>
              <a:t>Hoburg</a:t>
            </a:r>
            <a:r>
              <a:rPr lang="en-US" dirty="0"/>
              <a:t> and </a:t>
            </a:r>
            <a:r>
              <a:rPr lang="en-US" dirty="0" err="1"/>
              <a:t>Abbeel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7 design variables</a:t>
            </a:r>
          </a:p>
          <a:p>
            <a:pPr lvl="1"/>
            <a:r>
              <a:rPr lang="en-US" dirty="0"/>
              <a:t>Around 20 simple explicit and implicit physics models to close problem</a:t>
            </a:r>
          </a:p>
          <a:p>
            <a:r>
              <a:rPr lang="en-US" dirty="0"/>
              <a:t>Code mirrors optimization problem formulation line-for-line (75 lines)</a:t>
            </a:r>
          </a:p>
          <a:p>
            <a:r>
              <a:rPr lang="en-US" dirty="0"/>
              <a:t>Order-of-magnitude initial guesses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6511C-73D6-4140-ACF0-5F50365F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F364E-B898-4417-874E-5D8AC8781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E4F8E5-2AC7-466B-81E4-3BE1CAA4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Robustness: Simple Wing &amp; Simple Airplane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67839C-A5C8-4C62-9D1C-291217DAEBE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3230" y="847177"/>
            <a:ext cx="6244497" cy="543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97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017609-86E4-4638-8CA4-6F0F0FC74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599340" cy="5287250"/>
          </a:xfrm>
        </p:spPr>
        <p:txBody>
          <a:bodyPr/>
          <a:lstStyle/>
          <a:p>
            <a:r>
              <a:rPr lang="en-US" dirty="0"/>
              <a:t>Problem is solved to known optimum in 22 milliseconds.</a:t>
            </a:r>
          </a:p>
          <a:p>
            <a:r>
              <a:rPr lang="en-US" dirty="0"/>
              <a:t>Robustness to initial guesses:</a:t>
            </a:r>
          </a:p>
          <a:p>
            <a:pPr lvl="1"/>
            <a:r>
              <a:rPr lang="en-US" dirty="0"/>
              <a:t>In practice, significantly less of a concern than one might initially expect.</a:t>
            </a:r>
          </a:p>
          <a:p>
            <a:pPr lvl="1"/>
            <a:r>
              <a:rPr lang="en-US" dirty="0"/>
              <a:t>In this case, we demonstrate convergence if variables are initialized to within two orders of magnitude of the optimum.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8B44D-AFD1-4297-A753-E137CBB2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A809A-1D29-4103-BF8D-C70B62C6A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7F050-98C6-43BB-92E3-EEAED592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B79A30-3AA7-47D6-84C1-84ED7072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Robustness: Simple Wing &amp; Simple Airplane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71783-91E6-41B1-B19C-6BAF9D0E5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89" y="3418118"/>
            <a:ext cx="9836676" cy="263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8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DE5BAA-5454-4ABF-B372-4F0B6083C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515" y="4892886"/>
            <a:ext cx="2072526" cy="975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1261" y="924796"/>
                <a:ext cx="5502323" cy="528725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Folded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70 x 70 x 480 mm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Air-deployed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Mach 0.80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Altitude: 30 </a:t>
                </a:r>
                <a:r>
                  <a:rPr lang="en-US" dirty="0" err="1"/>
                  <a:t>kft</a:t>
                </a:r>
                <a:r>
                  <a:rPr lang="en-US" dirty="0"/>
                  <a:t> (9.1 km)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Maintain M0.80 for 60 seconds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chemeClr val="accent2"/>
                    </a:solidFill>
                  </a:rPr>
                  <a:t>Maximize total range</a:t>
                </a:r>
              </a:p>
            </p:txBody>
          </p:sp>
        </mc:Choice>
        <mc:Fallback xmlns="">
          <p:sp>
            <p:nvSpPr>
              <p:cNvPr id="2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1261" y="924796"/>
                <a:ext cx="5502323" cy="5287250"/>
              </a:xfrm>
              <a:blipFill>
                <a:blip r:embed="rId4"/>
                <a:stretch>
                  <a:fillRect l="-2328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MIT Firefly: Design Problem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608836" y="1131490"/>
            <a:ext cx="8505850" cy="5080556"/>
            <a:chOff x="257694" y="150468"/>
            <a:chExt cx="9886201" cy="6254926"/>
          </a:xfrm>
        </p:grpSpPr>
        <p:pic>
          <p:nvPicPr>
            <p:cNvPr id="6" name="Picture 2" descr="https://upload.wikimedia.org/wikipedia/commons/c/c0/F18Efamilyweb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7" b="75582"/>
            <a:stretch/>
          </p:blipFill>
          <p:spPr bwMode="auto">
            <a:xfrm>
              <a:off x="4522820" y="150468"/>
              <a:ext cx="3376913" cy="81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387146" y="1511205"/>
              <a:ext cx="64742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88617" y="2886617"/>
              <a:ext cx="208666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Unfold and stabilize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91089" y="5825885"/>
              <a:ext cx="1352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Ignite rocket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176122" y="4617184"/>
              <a:ext cx="1913820" cy="45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Powered flight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4708" y="5555848"/>
              <a:ext cx="840650" cy="4547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Glide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9279436" y="2407335"/>
              <a:ext cx="49598" cy="36598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9636118" y="4123835"/>
              <a:ext cx="8996" cy="413278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 rot="903535">
              <a:off x="6216388" y="5048301"/>
              <a:ext cx="1601590" cy="251028"/>
            </a:xfrm>
            <a:custGeom>
              <a:avLst/>
              <a:gdLst>
                <a:gd name="connsiteX0" fmla="*/ 1857375 w 1857375"/>
                <a:gd name="connsiteY0" fmla="*/ 104775 h 297205"/>
                <a:gd name="connsiteX1" fmla="*/ 914400 w 1857375"/>
                <a:gd name="connsiteY1" fmla="*/ 295275 h 297205"/>
                <a:gd name="connsiteX2" fmla="*/ 0 w 1857375"/>
                <a:gd name="connsiteY2" fmla="*/ 0 h 29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75" h="297205">
                  <a:moveTo>
                    <a:pt x="1857375" y="104775"/>
                  </a:moveTo>
                  <a:cubicBezTo>
                    <a:pt x="1540668" y="208756"/>
                    <a:pt x="1223962" y="312737"/>
                    <a:pt x="914400" y="295275"/>
                  </a:cubicBezTo>
                  <a:cubicBezTo>
                    <a:pt x="604838" y="277813"/>
                    <a:pt x="234950" y="106363"/>
                    <a:pt x="0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2282789" y="3690203"/>
              <a:ext cx="1302783" cy="1358047"/>
            </a:xfrm>
            <a:custGeom>
              <a:avLst/>
              <a:gdLst>
                <a:gd name="connsiteX0" fmla="*/ 1003336 w 1302783"/>
                <a:gd name="connsiteY0" fmla="*/ 319822 h 1358047"/>
                <a:gd name="connsiteX1" fmla="*/ 3211 w 1302783"/>
                <a:gd name="connsiteY1" fmla="*/ 34072 h 1358047"/>
                <a:gd name="connsiteX2" fmla="*/ 1298611 w 1302783"/>
                <a:gd name="connsiteY2" fmla="*/ 1015147 h 1358047"/>
                <a:gd name="connsiteX3" fmla="*/ 336586 w 1302783"/>
                <a:gd name="connsiteY3" fmla="*/ 1358047 h 135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783" h="1358047">
                  <a:moveTo>
                    <a:pt x="1003336" y="319822"/>
                  </a:moveTo>
                  <a:cubicBezTo>
                    <a:pt x="478667" y="119003"/>
                    <a:pt x="-46002" y="-81816"/>
                    <a:pt x="3211" y="34072"/>
                  </a:cubicBezTo>
                  <a:cubicBezTo>
                    <a:pt x="52423" y="149959"/>
                    <a:pt x="1243049" y="794485"/>
                    <a:pt x="1298611" y="1015147"/>
                  </a:cubicBezTo>
                  <a:cubicBezTo>
                    <a:pt x="1354173" y="1235809"/>
                    <a:pt x="845379" y="1296928"/>
                    <a:pt x="336586" y="1358047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257694" y="5629275"/>
              <a:ext cx="570981" cy="776119"/>
            </a:xfrm>
            <a:custGeom>
              <a:avLst/>
              <a:gdLst>
                <a:gd name="connsiteX0" fmla="*/ 570981 w 570981"/>
                <a:gd name="connsiteY0" fmla="*/ 0 h 962025"/>
                <a:gd name="connsiteX1" fmla="*/ 9006 w 570981"/>
                <a:gd name="connsiteY1" fmla="*/ 342900 h 962025"/>
                <a:gd name="connsiteX2" fmla="*/ 228081 w 570981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81" h="962025">
                  <a:moveTo>
                    <a:pt x="570981" y="0"/>
                  </a:moveTo>
                  <a:cubicBezTo>
                    <a:pt x="318568" y="91281"/>
                    <a:pt x="66156" y="182563"/>
                    <a:pt x="9006" y="342900"/>
                  </a:cubicBezTo>
                  <a:cubicBezTo>
                    <a:pt x="-48144" y="503237"/>
                    <a:pt x="183631" y="855663"/>
                    <a:pt x="228081" y="962025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8122883" y="1270873"/>
              <a:ext cx="279954" cy="13134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>
              <a:off x="7048764" y="885037"/>
              <a:ext cx="383184" cy="154956"/>
            </a:xfrm>
            <a:custGeom>
              <a:avLst/>
              <a:gdLst>
                <a:gd name="connsiteX0" fmla="*/ 0 w 406400"/>
                <a:gd name="connsiteY0" fmla="*/ 0 h 220133"/>
                <a:gd name="connsiteX1" fmla="*/ 406400 w 406400"/>
                <a:gd name="connsiteY1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400" h="220133">
                  <a:moveTo>
                    <a:pt x="0" y="0"/>
                  </a:moveTo>
                  <a:cubicBezTo>
                    <a:pt x="168628" y="51505"/>
                    <a:pt x="337256" y="103011"/>
                    <a:pt x="406400" y="220133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9392132" y="6572811"/>
            <a:ext cx="19575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F/A-18 Image: McDonnell Douglas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63695" y="613543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Disposal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3977" y="1032793"/>
            <a:ext cx="1455445" cy="4486188"/>
            <a:chOff x="7225737" y="362656"/>
            <a:chExt cx="1455445" cy="448618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6"/>
            <a:srcRect l="46374" t="8095" r="45444" b="8155"/>
            <a:stretch/>
          </p:blipFill>
          <p:spPr>
            <a:xfrm>
              <a:off x="7658100" y="365126"/>
              <a:ext cx="548640" cy="343082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7"/>
            <a:srcRect l="32846" t="10773" r="32353" b="27143"/>
            <a:stretch/>
          </p:blipFill>
          <p:spPr>
            <a:xfrm rot="10800000">
              <a:off x="7658100" y="3938678"/>
              <a:ext cx="548640" cy="597943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7625441" y="362656"/>
              <a:ext cx="594360" cy="343329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36870" y="3937362"/>
              <a:ext cx="594360" cy="5943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343956" y="4541067"/>
              <a:ext cx="1337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70 mm (2.75 in)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6665328" y="1699985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480 mm (19.0 in)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7402356" y="2659939"/>
              <a:ext cx="10815" cy="113601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7392940" y="362656"/>
              <a:ext cx="9416" cy="7940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D31F041-9EEF-4A79-9539-7362D3F4B0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39" b="14456"/>
          <a:stretch/>
        </p:blipFill>
        <p:spPr>
          <a:xfrm rot="19841496">
            <a:off x="11008320" y="4936353"/>
            <a:ext cx="1062111" cy="2241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E68D00-E53F-4631-9B67-B3A53A087C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483" y="877925"/>
            <a:ext cx="649516" cy="365030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A700088-F0E2-4FF2-A612-98A6F73479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957" y="4603803"/>
            <a:ext cx="623535" cy="6235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2DEF21-5632-48E5-81B7-DDE909152C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4357" y="1754362"/>
            <a:ext cx="1406382" cy="126988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3277526-7089-4E4A-87B6-E052962A12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37599">
            <a:off x="8929173" y="1851572"/>
            <a:ext cx="184371" cy="16647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60E7914-FAD1-4664-B595-30074E7898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2639" y="3431048"/>
            <a:ext cx="1795313" cy="8497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33C476-5DD2-451E-8773-F0F9A6A52D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8113" y="3765443"/>
            <a:ext cx="2193715" cy="9686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7D7D3B8-7C82-4E53-AAF7-A542783EB8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39" b="14456"/>
          <a:stretch/>
        </p:blipFill>
        <p:spPr>
          <a:xfrm>
            <a:off x="7506549" y="4442528"/>
            <a:ext cx="1062111" cy="2241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A100E9C-2774-4975-9E13-9749D4F064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7653" y="4528227"/>
            <a:ext cx="1901449" cy="9609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A3847B7-1F49-482A-8EC9-6149FCC95FB8}"/>
              </a:ext>
            </a:extLst>
          </p:cNvPr>
          <p:cNvSpPr txBox="1"/>
          <p:nvPr/>
        </p:nvSpPr>
        <p:spPr>
          <a:xfrm>
            <a:off x="69247" y="6572810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Firefly CAD renders: Julia </a:t>
            </a:r>
            <a:r>
              <a:rPr lang="en-US" sz="1000" dirty="0" err="1"/>
              <a:t>Gaubatz</a:t>
            </a:r>
            <a:r>
              <a:rPr lang="en-US" sz="1000" dirty="0"/>
              <a:t>, MIT</a:t>
            </a:r>
          </a:p>
        </p:txBody>
      </p:sp>
    </p:spTree>
    <p:extLst>
      <p:ext uri="{BB962C8B-B14F-4D97-AF65-F5344CB8AC3E}">
        <p14:creationId xmlns:p14="http://schemas.microsoft.com/office/powerpoint/2010/main" val="871802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5EC29-C576-404E-AB10-0322CA647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62787-B870-4C1A-93E7-42131C80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0D77D-CC55-4041-BF64-5F4AB77B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5DD1CB-2E9A-4D40-BE08-F1909056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 Firefly: MDO Model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25995A6-6A59-489E-9316-7234C75BC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10603917" cy="5287250"/>
          </a:xfrm>
        </p:spPr>
        <p:txBody>
          <a:bodyPr/>
          <a:lstStyle/>
          <a:p>
            <a:r>
              <a:rPr lang="en-US" dirty="0"/>
              <a:t>Combined vehicle and trajectory optimization</a:t>
            </a:r>
          </a:p>
          <a:p>
            <a:r>
              <a:rPr lang="en-US" dirty="0"/>
              <a:t>6 coupled disciplines</a:t>
            </a:r>
          </a:p>
          <a:p>
            <a:pPr lvl="1"/>
            <a:r>
              <a:rPr lang="en-US" dirty="0"/>
              <a:t>Aerodynamics</a:t>
            </a:r>
          </a:p>
          <a:p>
            <a:pPr lvl="1"/>
            <a:r>
              <a:rPr lang="en-US" dirty="0"/>
              <a:t>Structures &amp; Mass Properties</a:t>
            </a:r>
          </a:p>
          <a:p>
            <a:pPr lvl="1"/>
            <a:r>
              <a:rPr lang="en-US" dirty="0"/>
              <a:t>Time-dependent Stability &amp; Control</a:t>
            </a:r>
          </a:p>
          <a:p>
            <a:pPr lvl="1"/>
            <a:r>
              <a:rPr lang="en-US" dirty="0"/>
              <a:t>Propulsion</a:t>
            </a:r>
          </a:p>
          <a:p>
            <a:pPr lvl="1"/>
            <a:r>
              <a:rPr lang="en-US" dirty="0"/>
              <a:t>Trajectory / Dynamics</a:t>
            </a:r>
          </a:p>
          <a:p>
            <a:pPr lvl="1"/>
            <a:r>
              <a:rPr lang="en-US" dirty="0"/>
              <a:t>Volume accounting / Packaging (CAD)</a:t>
            </a:r>
          </a:p>
          <a:p>
            <a:r>
              <a:rPr lang="en-US" dirty="0"/>
              <a:t>3,910 variables, 8,420 constraints</a:t>
            </a:r>
          </a:p>
          <a:p>
            <a:pPr lvl="1"/>
            <a:r>
              <a:rPr lang="en-US" dirty="0"/>
              <a:t>~150 vehicle design variables</a:t>
            </a:r>
          </a:p>
          <a:p>
            <a:pPr lvl="1"/>
            <a:r>
              <a:rPr lang="en-US" dirty="0"/>
              <a:t>Nonlinear, nonconvex</a:t>
            </a:r>
          </a:p>
          <a:p>
            <a:r>
              <a:rPr lang="en-US" b="1" dirty="0">
                <a:solidFill>
                  <a:schemeClr val="accent2"/>
                </a:solidFill>
              </a:rPr>
              <a:t>6.9 seconds to solve</a:t>
            </a:r>
            <a:r>
              <a:rPr lang="en-US" dirty="0"/>
              <a:t> on a laptop.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&lt;600 lines of code</a:t>
            </a:r>
            <a:r>
              <a:rPr lang="en-US" dirty="0"/>
              <a:t> to implement; due to plug-and-play models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E2E4A1-63F4-4168-BD8E-EDE2030D3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48" b="4042"/>
          <a:stretch/>
        </p:blipFill>
        <p:spPr>
          <a:xfrm>
            <a:off x="6000750" y="1386709"/>
            <a:ext cx="6075118" cy="3980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3981BD-20FA-44E7-81C9-A1CF58360132}"/>
              </a:ext>
            </a:extLst>
          </p:cNvPr>
          <p:cNvSpPr txBox="1"/>
          <p:nvPr/>
        </p:nvSpPr>
        <p:spPr>
          <a:xfrm>
            <a:off x="6000750" y="5366783"/>
            <a:ext cx="541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Optimized result, visualized with ASB geometry engine</a:t>
            </a:r>
          </a:p>
        </p:txBody>
      </p:sp>
    </p:spTree>
    <p:extLst>
      <p:ext uri="{BB962C8B-B14F-4D97-AF65-F5344CB8AC3E}">
        <p14:creationId xmlns:p14="http://schemas.microsoft.com/office/powerpoint/2010/main" val="2243706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C6B805-FFE1-4640-9FA7-77A80EFC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32" y="1327994"/>
            <a:ext cx="9074188" cy="44144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7B1C5-369C-4919-B399-6646CD3D5833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 Light" panose="020F0302020204030204"/>
                <a:cs typeface="Arial"/>
                <a:sym typeface="Arial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 Light" panose="020F0302020204030204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3218" y="2957688"/>
            <a:ext cx="1468096" cy="9426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Servos placed in the nose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avoid thermal issues that would arise near the aft end of the motor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13203" y="5631099"/>
            <a:ext cx="2471869" cy="86177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Pull-spring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control surface actuation</a:t>
            </a:r>
          </a:p>
          <a:p>
            <a:pPr marL="171450" marR="0" lvl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Torsion springs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 oblique hinge provide fin-opening moment</a:t>
            </a:r>
          </a:p>
          <a:p>
            <a:pPr marL="171450" marR="0" lvl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Servo pulls cable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 provide fin-closing moment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73894" y="1050995"/>
            <a:ext cx="1231177" cy="5539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Tail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with lower fins actuated for control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84887" y="1204883"/>
            <a:ext cx="1763600" cy="4001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Swing wing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which springs out and locks at deployment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C1ECAF-17BE-4CCE-92FB-E3409C64C454}"/>
              </a:ext>
            </a:extLst>
          </p:cNvPr>
          <p:cNvCxnSpPr>
            <a:cxnSpLocks/>
          </p:cNvCxnSpPr>
          <p:nvPr/>
        </p:nvCxnSpPr>
        <p:spPr>
          <a:xfrm flipV="1">
            <a:off x="9445536" y="4650154"/>
            <a:ext cx="261172" cy="998405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C1ECAF-17BE-4CCE-92FB-E3409C64C45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37266" y="3900312"/>
            <a:ext cx="734048" cy="524360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C1ECAF-17BE-4CCE-92FB-E3409C64C45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266687" y="1604993"/>
            <a:ext cx="141559" cy="997530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D539EE-5A56-4C20-A87E-BBE27EBD4A0C}"/>
              </a:ext>
            </a:extLst>
          </p:cNvPr>
          <p:cNvSpPr txBox="1"/>
          <p:nvPr/>
        </p:nvSpPr>
        <p:spPr>
          <a:xfrm>
            <a:off x="69247" y="6572810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Firefly CAD renders: Julia </a:t>
            </a:r>
            <a:r>
              <a:rPr lang="en-US" sz="1000" dirty="0" err="1"/>
              <a:t>Gaubatz</a:t>
            </a:r>
            <a:r>
              <a:rPr lang="en-US" sz="1000" dirty="0"/>
              <a:t>, MIT</a:t>
            </a:r>
          </a:p>
        </p:txBody>
      </p:sp>
    </p:spTree>
    <p:extLst>
      <p:ext uri="{BB962C8B-B14F-4D97-AF65-F5344CB8AC3E}">
        <p14:creationId xmlns:p14="http://schemas.microsoft.com/office/powerpoint/2010/main" val="2898686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48</a:t>
            </a:fld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0933" tIns="60933" rIns="60933" bIns="60933" anchor="ctr" anchorCtr="0">
            <a:noAutofit/>
          </a:bodyPr>
          <a:lstStyle/>
          <a:p>
            <a:r>
              <a:rPr lang="en-US" dirty="0"/>
              <a:t>Example: The Firefly Design Problem</a:t>
            </a:r>
            <a:endParaRPr dirty="0"/>
          </a:p>
        </p:txBody>
      </p:sp>
      <p:sp>
        <p:nvSpPr>
          <p:cNvPr id="276" name="Google Shape;276;p36"/>
          <p:cNvSpPr txBox="1"/>
          <p:nvPr/>
        </p:nvSpPr>
        <p:spPr>
          <a:xfrm>
            <a:off x="3617400" y="722230"/>
            <a:ext cx="49832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/>
              <a:t>Simultaneously optimizing...</a:t>
            </a:r>
            <a:endParaRPr sz="2400" dirty="0"/>
          </a:p>
        </p:txBody>
      </p:sp>
      <p:sp>
        <p:nvSpPr>
          <p:cNvPr id="277" name="Google Shape;277;p36"/>
          <p:cNvSpPr txBox="1"/>
          <p:nvPr/>
        </p:nvSpPr>
        <p:spPr>
          <a:xfrm>
            <a:off x="1542500" y="1529456"/>
            <a:ext cx="23248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Aircraft Design</a:t>
            </a:r>
            <a:endParaRPr sz="2400" b="1" dirty="0"/>
          </a:p>
        </p:txBody>
      </p:sp>
      <p:sp>
        <p:nvSpPr>
          <p:cNvPr id="279" name="Google Shape;279;p36"/>
          <p:cNvSpPr txBox="1"/>
          <p:nvPr/>
        </p:nvSpPr>
        <p:spPr>
          <a:xfrm>
            <a:off x="7390200" y="1191365"/>
            <a:ext cx="4633546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Mission Profile </a:t>
            </a:r>
            <a:br>
              <a:rPr lang="en-US" sz="2400" b="1" dirty="0"/>
            </a:br>
            <a:r>
              <a:rPr lang="en-US" sz="2400" b="1" dirty="0"/>
              <a:t>(simulation/control)</a:t>
            </a:r>
            <a:endParaRPr sz="2400" b="1" dirty="0"/>
          </a:p>
        </p:txBody>
      </p:sp>
      <p:sp>
        <p:nvSpPr>
          <p:cNvPr id="280" name="Google Shape;280;p36"/>
          <p:cNvSpPr txBox="1"/>
          <p:nvPr/>
        </p:nvSpPr>
        <p:spPr>
          <a:xfrm>
            <a:off x="116500" y="3645604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Design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Hundreds,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wing, stabilizer, fuselage geom.</a:t>
            </a:r>
            <a:r>
              <a:rPr sz="1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nozzle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propellant mass and chemistry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insulation thickness</a:t>
            </a:r>
          </a:p>
          <a:p>
            <a:pPr marL="228594" indent="-177796">
              <a:buSzPts val="1200"/>
              <a:buChar char="●"/>
            </a:pPr>
            <a:endParaRPr sz="1600" i="1" dirty="0"/>
          </a:p>
        </p:txBody>
      </p:sp>
      <p:cxnSp>
        <p:nvCxnSpPr>
          <p:cNvPr id="281" name="Google Shape;281;p36"/>
          <p:cNvCxnSpPr>
            <a:cxnSpLocks/>
          </p:cNvCxnSpPr>
          <p:nvPr/>
        </p:nvCxnSpPr>
        <p:spPr>
          <a:xfrm flipH="1">
            <a:off x="3248467" y="1183998"/>
            <a:ext cx="875125" cy="5034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36"/>
          <p:cNvCxnSpPr>
            <a:cxnSpLocks/>
          </p:cNvCxnSpPr>
          <p:nvPr/>
        </p:nvCxnSpPr>
        <p:spPr>
          <a:xfrm>
            <a:off x="8068410" y="1183998"/>
            <a:ext cx="532190" cy="2517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618" y="2053571"/>
            <a:ext cx="2436751" cy="162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36"/>
          <p:cNvSpPr txBox="1"/>
          <p:nvPr/>
        </p:nvSpPr>
        <p:spPr>
          <a:xfrm>
            <a:off x="2704900" y="3645604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8">
              <a:buSzPts val="1200"/>
            </a:pPr>
            <a:r>
              <a:rPr lang="en-US" sz="1600" b="1" u="sng" dirty="0"/>
              <a:t>Parameters</a:t>
            </a:r>
            <a:endParaRPr lang="en-US" sz="1600" i="1" dirty="0"/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canister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payload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overall configuration</a:t>
            </a:r>
          </a:p>
          <a:p>
            <a:pPr marL="228594" indent="-177796">
              <a:buSzPts val="1200"/>
              <a:buChar char="●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85" name="Google Shape;285;p36"/>
          <p:cNvSpPr txBox="1"/>
          <p:nvPr/>
        </p:nvSpPr>
        <p:spPr>
          <a:xfrm>
            <a:off x="6096000" y="362325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Operational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Thousands,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altitude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airspeed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oxamide distribution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ctrl. surf. inputs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9046723" y="3645604"/>
            <a:ext cx="3209777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/>
              <a:t>Parameters</a:t>
            </a:r>
            <a:endParaRPr sz="1600" b="1" u="sng" dirty="0"/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altitude constraints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speed requirements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propulsion requirements &amp; margins (e.g. no flame-out)</a:t>
            </a:r>
            <a:endParaRPr sz="1600" i="1" dirty="0"/>
          </a:p>
        </p:txBody>
      </p:sp>
      <p:sp>
        <p:nvSpPr>
          <p:cNvPr id="287" name="Google Shape;287;p36"/>
          <p:cNvSpPr txBox="1"/>
          <p:nvPr/>
        </p:nvSpPr>
        <p:spPr>
          <a:xfrm>
            <a:off x="2497933" y="5268253"/>
            <a:ext cx="9551600" cy="11584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3">
                    <a:lumMod val="75000"/>
                  </a:schemeClr>
                </a:solidFill>
              </a:rPr>
              <a:t>Objective Function</a:t>
            </a:r>
            <a:endParaRPr sz="1600" b="1" u="sng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i="1" dirty="0">
                <a:solidFill>
                  <a:schemeClr val="accent3">
                    <a:lumMod val="75000"/>
                  </a:schemeClr>
                </a:solidFill>
              </a:rPr>
              <a:t>Maximize total range</a:t>
            </a:r>
            <a:endParaRPr sz="1600" i="1" dirty="0">
              <a:solidFill>
                <a:schemeClr val="accent3">
                  <a:lumMod val="75000"/>
                </a:schemeClr>
              </a:solidFill>
            </a:endParaRPr>
          </a:p>
          <a:p>
            <a:endParaRPr sz="1600" dirty="0"/>
          </a:p>
          <a:p>
            <a:endParaRPr sz="1600" dirty="0"/>
          </a:p>
        </p:txBody>
      </p:sp>
      <p:sp>
        <p:nvSpPr>
          <p:cNvPr id="288" name="Google Shape;288;p36"/>
          <p:cNvSpPr txBox="1"/>
          <p:nvPr/>
        </p:nvSpPr>
        <p:spPr>
          <a:xfrm>
            <a:off x="8969133" y="5268253"/>
            <a:ext cx="3080400" cy="5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600" b="1" u="sng" dirty="0">
                <a:solidFill>
                  <a:schemeClr val="accent2"/>
                </a:solidFill>
              </a:rPr>
              <a:t>Constraints</a:t>
            </a:r>
            <a:endParaRPr sz="1600" b="1" u="sng" dirty="0">
              <a:solidFill>
                <a:schemeClr val="accent2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i="1" dirty="0">
                <a:solidFill>
                  <a:schemeClr val="accent2"/>
                </a:solidFill>
              </a:rPr>
              <a:t>Physics models</a:t>
            </a:r>
            <a:endParaRPr sz="1600" i="1" dirty="0">
              <a:solidFill>
                <a:schemeClr val="accent2"/>
              </a:solidFill>
            </a:endParaRPr>
          </a:p>
          <a:p>
            <a:pPr marL="228594" indent="-177796">
              <a:buClr>
                <a:schemeClr val="dk1"/>
              </a:buClr>
              <a:buSzPts val="1200"/>
              <a:buChar char="●"/>
            </a:pPr>
            <a:r>
              <a:rPr lang="en-US" sz="1600" i="1" dirty="0">
                <a:solidFill>
                  <a:schemeClr val="accent2"/>
                </a:solidFill>
              </a:rPr>
              <a:t>~150 models, 8,000 constraints</a:t>
            </a:r>
            <a:endParaRPr sz="1600" i="1" dirty="0">
              <a:solidFill>
                <a:schemeClr val="accent2"/>
              </a:solidFill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 flipH="1">
            <a:off x="6083000" y="2021104"/>
            <a:ext cx="26000" cy="3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4B444D3-EE6B-44A4-95D2-2D69ED0AF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17" y="2053571"/>
            <a:ext cx="3271469" cy="1549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7403B4-EC18-4922-8C1C-134A2262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846722" cy="5287250"/>
              </a:xfrm>
            </p:spPr>
            <p:txBody>
              <a:bodyPr/>
              <a:lstStyle/>
              <a:p>
                <a:r>
                  <a:rPr lang="en-US" b="1" i="1" dirty="0">
                    <a:solidFill>
                      <a:schemeClr val="accent2"/>
                    </a:solidFill>
                  </a:rPr>
                  <a:t>AeroBuildup</a:t>
                </a:r>
                <a:r>
                  <a:rPr lang="en-US" b="1" dirty="0">
                    <a:solidFill>
                      <a:schemeClr val="accent2"/>
                    </a:solidFill>
                  </a:rPr>
                  <a:t>: DATCOM-like method</a:t>
                </a:r>
              </a:p>
              <a:p>
                <a:pPr lvl="1"/>
                <a:r>
                  <a:rPr lang="en-US" dirty="0"/>
                  <a:t>Generalizes to arbitrary wing-body configurations</a:t>
                </a:r>
              </a:p>
              <a:p>
                <a:pPr lvl="1"/>
                <a:r>
                  <a:rPr lang="en-US" dirty="0"/>
                  <a:t>Vectorized across operating points</a:t>
                </a:r>
              </a:p>
              <a:p>
                <a:pPr lvl="2"/>
                <a:r>
                  <a:rPr lang="en-US" dirty="0"/>
                  <a:t>~5000 operating points / second</a:t>
                </a:r>
              </a:p>
              <a:p>
                <a:pPr lvl="1"/>
                <a:r>
                  <a:rPr lang="en-US" dirty="0"/>
                  <a:t>Viscous and compressible effects, nonlinear</a:t>
                </a:r>
              </a:p>
              <a:p>
                <a:pPr lvl="2"/>
                <a:r>
                  <a:rPr lang="en-US" dirty="0"/>
                  <a:t>Can optionally link to </a:t>
                </a:r>
                <a:r>
                  <a:rPr lang="en-US" dirty="0" err="1"/>
                  <a:t>XFoil</a:t>
                </a:r>
                <a:r>
                  <a:rPr lang="en-US" dirty="0"/>
                  <a:t>/MSES for sectional aerodynamics</a:t>
                </a:r>
              </a:p>
              <a:p>
                <a:pPr lvl="1"/>
                <a:r>
                  <a:rPr lang="en-US" dirty="0"/>
                  <a:t>Smooth, with sensible extrapolation to 360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– suitable for optimization</a:t>
                </a:r>
              </a:p>
              <a:p>
                <a:r>
                  <a:rPr lang="en-US" dirty="0"/>
                  <a:t>Vortex Lattice Method</a:t>
                </a:r>
              </a:p>
              <a:p>
                <a:r>
                  <a:rPr lang="en-US" dirty="0"/>
                  <a:t>Nonlinear lifting line</a:t>
                </a:r>
              </a:p>
              <a:p>
                <a:pPr lvl="1"/>
                <a:r>
                  <a:rPr lang="en-US" dirty="0"/>
                  <a:t>Implicit; convergence against viscous sectional aerodynamics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7403B4-EC18-4922-8C1C-134A2262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846722" cy="5287250"/>
              </a:xfrm>
              <a:blipFill>
                <a:blip r:embed="rId3"/>
                <a:stretch>
                  <a:fillRect l="-1877" t="-1961" b="-10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318E0-92F1-421B-81AD-5AB22A0D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1895-5C6B-4C76-B57F-08EB8739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27CA0E-59C5-4ECE-871F-EAE529FB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Aerodynamics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0DE1A0-DFB5-416A-86AC-357CEA6C23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0945" y="1136812"/>
            <a:ext cx="6555662" cy="491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4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43448-CF79-4A73-8913-D3265816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382B6-5152-48A2-A758-E05FC444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DBDAF-B2BA-452B-97E6-654F2A53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C1CA3A-0D82-419E-9BA8-60A78A6F3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Driven by:</a:t>
            </a:r>
          </a:p>
          <a:p>
            <a:pPr lvl="1"/>
            <a:r>
              <a:rPr lang="en-US" dirty="0"/>
              <a:t>Creativity</a:t>
            </a:r>
          </a:p>
          <a:p>
            <a:pPr lvl="2"/>
            <a:r>
              <a:rPr lang="en-US" dirty="0"/>
              <a:t>Requires intuitive understanding of the problem space</a:t>
            </a:r>
          </a:p>
          <a:p>
            <a:pPr lvl="1"/>
            <a:r>
              <a:rPr lang="en-US" dirty="0"/>
              <a:t>Identifying synergies</a:t>
            </a:r>
          </a:p>
          <a:p>
            <a:r>
              <a:rPr lang="en-US" dirty="0"/>
              <a:t>Main tool: </a:t>
            </a:r>
            <a:r>
              <a:rPr lang="en-US" b="1" dirty="0">
                <a:solidFill>
                  <a:schemeClr val="accent2"/>
                </a:solidFill>
              </a:rPr>
              <a:t>a sketch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Note: not CAD!</a:t>
            </a:r>
          </a:p>
          <a:p>
            <a:r>
              <a:rPr lang="en-US" dirty="0"/>
              <a:t>Decisions are usually discrete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E769A8-7A94-4189-BB37-84A934DD65B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Driven by:</a:t>
            </a:r>
          </a:p>
          <a:p>
            <a:pPr lvl="1"/>
            <a:r>
              <a:rPr lang="en-US" dirty="0"/>
              <a:t>First-principles physics – what does Nature allow?</a:t>
            </a:r>
          </a:p>
          <a:p>
            <a:pPr lvl="2"/>
            <a:r>
              <a:rPr lang="en-US" dirty="0"/>
              <a:t>Requires mathematical models</a:t>
            </a:r>
          </a:p>
          <a:p>
            <a:pPr lvl="1"/>
            <a:r>
              <a:rPr lang="en-US" dirty="0"/>
              <a:t>Sometimes: empirical/historical models</a:t>
            </a:r>
          </a:p>
          <a:p>
            <a:r>
              <a:rPr lang="en-US" dirty="0"/>
              <a:t>Main tool: </a:t>
            </a:r>
            <a:r>
              <a:rPr lang="en-US" b="1" dirty="0">
                <a:solidFill>
                  <a:schemeClr val="accent2"/>
                </a:solidFill>
              </a:rPr>
              <a:t>napkin math</a:t>
            </a:r>
          </a:p>
          <a:p>
            <a:r>
              <a:rPr lang="en-US" dirty="0"/>
              <a:t>Decisions are usually continuous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A899489-180E-47AF-B14E-E2E17482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Sides of Conceptual Design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91F5F8-271E-4B40-AFE8-273DE729E5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Configuration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307DF8-4678-4720-B3FF-7B48B17E17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Sizing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581674-C283-4CBF-B96A-9D151891DB2E}"/>
              </a:ext>
            </a:extLst>
          </p:cNvPr>
          <p:cNvSpPr txBox="1"/>
          <p:nvPr/>
        </p:nvSpPr>
        <p:spPr>
          <a:xfrm>
            <a:off x="2202187" y="5130773"/>
            <a:ext cx="7787629" cy="1077218"/>
          </a:xfrm>
          <a:prstGeom prst="rect">
            <a:avLst/>
          </a:prstGeom>
          <a:solidFill>
            <a:schemeClr val="accent3">
              <a:lumMod val="20000"/>
              <a:lumOff val="80000"/>
              <a:alpha val="75000"/>
            </a:schemeClr>
          </a:solidFill>
          <a:ln w="190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Both: driven by requirements (intended purpose, laws, safety, market, emissions, etc.)</a:t>
            </a:r>
          </a:p>
        </p:txBody>
      </p:sp>
    </p:spTree>
    <p:extLst>
      <p:ext uri="{BB962C8B-B14F-4D97-AF65-F5344CB8AC3E}">
        <p14:creationId xmlns:p14="http://schemas.microsoft.com/office/powerpoint/2010/main" val="150518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7403B4-EC18-4922-8C1C-134A2262E3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383735" cy="528725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In addition to forces/moments, methods give stability derivatives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3D, static and dynamic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Vectorized across mass properties (e.g., time dependent CG)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Validate well against existing low-fidelity tools (AVL)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All methods are differentiable, and AD is closed under differentiation, so for explicit methods we can directly apply stability constraints: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≤−0.50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≥0.05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Shared API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57403B4-EC18-4922-8C1C-134A2262E3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383735" cy="5287250"/>
              </a:xfrm>
              <a:blipFill>
                <a:blip r:embed="rId3"/>
                <a:stretch>
                  <a:fillRect l="-2039" t="-1961" b="-10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318E0-92F1-421B-81AD-5AB22A0D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1895-5C6B-4C76-B57F-08EB8739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27CA0E-59C5-4ECE-871F-EAE529FB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Aerodynamics Methods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C64C75-8DAB-4434-85D8-E77FBA1BC0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56672" y="1151129"/>
          <a:ext cx="5187694" cy="5205220"/>
        </p:xfrm>
        <a:graphic>
          <a:graphicData uri="http://schemas.openxmlformats.org/drawingml/2006/table">
            <a:tbl>
              <a:tblPr firstRow="1" firstCol="1" lastCol="1">
                <a:tableStyleId>{5C22544A-7EE6-4342-B048-85BDC9FD1C3A}</a:tableStyleId>
              </a:tblPr>
              <a:tblGrid>
                <a:gridCol w="758797">
                  <a:extLst>
                    <a:ext uri="{9D8B030D-6E8A-4147-A177-3AD203B41FA5}">
                      <a16:colId xmlns:a16="http://schemas.microsoft.com/office/drawing/2014/main" val="2249786636"/>
                    </a:ext>
                  </a:extLst>
                </a:gridCol>
                <a:gridCol w="1145938">
                  <a:extLst>
                    <a:ext uri="{9D8B030D-6E8A-4147-A177-3AD203B41FA5}">
                      <a16:colId xmlns:a16="http://schemas.microsoft.com/office/drawing/2014/main" val="1830031237"/>
                    </a:ext>
                  </a:extLst>
                </a:gridCol>
                <a:gridCol w="805254">
                  <a:extLst>
                    <a:ext uri="{9D8B030D-6E8A-4147-A177-3AD203B41FA5}">
                      <a16:colId xmlns:a16="http://schemas.microsoft.com/office/drawing/2014/main" val="169515420"/>
                    </a:ext>
                  </a:extLst>
                </a:gridCol>
                <a:gridCol w="2477705">
                  <a:extLst>
                    <a:ext uri="{9D8B030D-6E8A-4147-A177-3AD203B41FA5}">
                      <a16:colId xmlns:a16="http://schemas.microsoft.com/office/drawing/2014/main" val="1019624059"/>
                    </a:ext>
                  </a:extLst>
                </a:gridCol>
              </a:tblGrid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Output </a:t>
                      </a:r>
                      <a:endParaRPr lang="en-US" sz="16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AeroBuildup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 AVL       </a:t>
                      </a:r>
                      <a:endParaRPr lang="en-US" sz="16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Significant Deviations?</a:t>
                      </a:r>
                      <a:endParaRPr lang="en-US" sz="1600" b="1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147911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CD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0.02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Expected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401737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CL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0.45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0.46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408855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CLa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6.30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6.07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                                  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238690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CLq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2.72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9.42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*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686769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CYb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-0.17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-0.17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53050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CYp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-0.36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-0.22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*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608977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CYr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0.10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127685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Clb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-0.18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-0.17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249804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Clp    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-0.72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-0.64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715853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Clr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0.07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0.13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*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342195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Cm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0.13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0.19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785704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Cma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-1.69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-0.95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*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734731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Cmq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-11.0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-12.8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218344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Cnb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0.01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395139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Cnp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-0.09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-0.04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917941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Cnr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-0.02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-0.02</a:t>
                      </a:r>
                      <a:endParaRPr lang="en-US" sz="1600" b="0" i="0" u="none" strike="noStrike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893131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29.5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11.7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Expected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043413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L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805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815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615931"/>
                  </a:ext>
                </a:extLst>
              </a:tr>
              <a:tr h="26026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m_b</a:t>
                      </a:r>
                      <a:r>
                        <a:rPr lang="en-US" sz="1600" u="none" strike="noStrike" dirty="0">
                          <a:effectLst/>
                        </a:rPr>
                        <a:t>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35.8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50.6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                    </a:t>
                      </a:r>
                      <a:endParaRPr lang="en-US" sz="1600" b="0" i="0" u="none" strike="noStrike" dirty="0">
                        <a:solidFill>
                          <a:srgbClr val="30549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13284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308A763-F56F-4F12-AD1F-DC36B9631BDF}"/>
              </a:ext>
            </a:extLst>
          </p:cNvPr>
          <p:cNvSpPr txBox="1"/>
          <p:nvPr/>
        </p:nvSpPr>
        <p:spPr>
          <a:xfrm>
            <a:off x="5856672" y="781792"/>
            <a:ext cx="518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Data from </a:t>
            </a:r>
            <a:r>
              <a:rPr lang="en-US" b="1" u="sng" dirty="0" err="1"/>
              <a:t>AeroBuildup</a:t>
            </a:r>
            <a:r>
              <a:rPr lang="en-US" b="1" u="sng" dirty="0"/>
              <a:t> Validation Study (Sailplane1)</a:t>
            </a:r>
          </a:p>
        </p:txBody>
      </p:sp>
    </p:spTree>
    <p:extLst>
      <p:ext uri="{BB962C8B-B14F-4D97-AF65-F5344CB8AC3E}">
        <p14:creationId xmlns:p14="http://schemas.microsoft.com/office/powerpoint/2010/main" val="4190393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49FA1B-D423-4E01-9242-EC7C85E738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360585" cy="5287250"/>
              </a:xfrm>
            </p:spPr>
            <p:txBody>
              <a:bodyPr/>
              <a:lstStyle/>
              <a:p>
                <a:r>
                  <a:rPr lang="en-US" dirty="0"/>
                  <a:t>Modularity via abstraction:</a:t>
                </a:r>
              </a:p>
              <a:p>
                <a:pPr lvl="1"/>
                <a:r>
                  <a:rPr lang="en-US" dirty="0"/>
                  <a:t>Dimensionality: 1D, </a:t>
                </a:r>
                <a:r>
                  <a:rPr lang="en-US" b="1" dirty="0"/>
                  <a:t>2D</a:t>
                </a:r>
                <a:r>
                  <a:rPr lang="en-US" dirty="0"/>
                  <a:t>, or 3D</a:t>
                </a:r>
              </a:p>
              <a:p>
                <a:pPr lvl="1"/>
                <a:r>
                  <a:rPr lang="en-US" dirty="0"/>
                  <a:t>Complexity (fastest relevant mode): </a:t>
                </a:r>
              </a:p>
              <a:p>
                <a:pPr lvl="2"/>
                <a:r>
                  <a:rPr lang="en-US" dirty="0"/>
                  <a:t>Steady (single-point)</a:t>
                </a:r>
              </a:p>
              <a:p>
                <a:pPr lvl="2"/>
                <a:r>
                  <a:rPr lang="en-US" dirty="0"/>
                  <a:t>Energy conservation (excess power)</a:t>
                </a:r>
              </a:p>
              <a:p>
                <a:pPr lvl="2"/>
                <a:r>
                  <a:rPr lang="en-US" dirty="0"/>
                  <a:t>Phugoid (airspeed)</a:t>
                </a:r>
              </a:p>
              <a:p>
                <a:pPr lvl="2"/>
                <a:r>
                  <a:rPr lang="en-US" b="1" dirty="0"/>
                  <a:t>Short-period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Inertial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Newtonian or </a:t>
                </a:r>
                <a:r>
                  <a:rPr lang="en-US" b="1" dirty="0"/>
                  <a:t>energy-based</a:t>
                </a:r>
                <a:r>
                  <a:rPr lang="en-US" dirty="0"/>
                  <a:t> velocity parameterization </a:t>
                </a:r>
              </a:p>
              <a:p>
                <a:pPr lvl="1"/>
                <a:r>
                  <a:rPr lang="en-US" dirty="0"/>
                  <a:t>Integrator order: Euler, </a:t>
                </a:r>
                <a:r>
                  <a:rPr lang="en-US" b="1" dirty="0"/>
                  <a:t>trapezoidal</a:t>
                </a:r>
                <a:r>
                  <a:rPr lang="en-US" dirty="0"/>
                  <a:t>, Simpson, RK4 (WIP)</a:t>
                </a:r>
              </a:p>
              <a:p>
                <a:r>
                  <a:rPr lang="en-US" dirty="0"/>
                  <a:t>Shared API</a:t>
                </a:r>
              </a:p>
              <a:p>
                <a:pPr lvl="1"/>
                <a:r>
                  <a:rPr lang="en-US" dirty="0"/>
                  <a:t>Switchable with one line – move up and down the fidelity ladder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49FA1B-D423-4E01-9242-EC7C85E73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360585" cy="5287250"/>
              </a:xfrm>
              <a:blipFill>
                <a:blip r:embed="rId2"/>
                <a:stretch>
                  <a:fillRect l="-2048" t="-1961" r="-1365" b="-9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1F36F-A8A5-4DA8-8315-BE1B807B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4B1F8-0E99-4A8D-8F8B-12B74FC2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FB793-2871-4E6B-A811-5B243697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38295-201E-48D2-AA55-452C4B15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Dynamics Engine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EEA6F-0213-491A-91AE-1458A45B1D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9468" y="1027795"/>
            <a:ext cx="6912334" cy="51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49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49FA1B-D423-4E01-9242-EC7C85E738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360585" cy="5287250"/>
              </a:xfrm>
            </p:spPr>
            <p:txBody>
              <a:bodyPr/>
              <a:lstStyle/>
              <a:p>
                <a:r>
                  <a:rPr lang="en-US" dirty="0"/>
                  <a:t>Modularity via abstraction:</a:t>
                </a:r>
              </a:p>
              <a:p>
                <a:pPr lvl="1"/>
                <a:r>
                  <a:rPr lang="en-US" dirty="0"/>
                  <a:t>Dimensionality: 1D, 2D, or </a:t>
                </a:r>
                <a:r>
                  <a:rPr lang="en-US" b="1" dirty="0"/>
                  <a:t>3D</a:t>
                </a:r>
              </a:p>
              <a:p>
                <a:pPr lvl="1"/>
                <a:r>
                  <a:rPr lang="en-US" dirty="0"/>
                  <a:t>Complexity (fastest relevant mode): </a:t>
                </a:r>
              </a:p>
              <a:p>
                <a:pPr lvl="2"/>
                <a:r>
                  <a:rPr lang="en-US" dirty="0"/>
                  <a:t>Steady (single-point)</a:t>
                </a:r>
              </a:p>
              <a:p>
                <a:pPr lvl="2"/>
                <a:r>
                  <a:rPr lang="en-US" dirty="0"/>
                  <a:t>Energy conservation (excess power)</a:t>
                </a:r>
              </a:p>
              <a:p>
                <a:pPr lvl="2"/>
                <a:r>
                  <a:rPr lang="en-US" dirty="0"/>
                  <a:t>Phugoid (airspeed)</a:t>
                </a:r>
              </a:p>
              <a:p>
                <a:pPr lvl="2"/>
                <a:r>
                  <a:rPr lang="en-US" dirty="0"/>
                  <a:t>Short-period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b="1" dirty="0"/>
                  <a:t>Inertial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b="1" dirty="0"/>
                  <a:t>)</a:t>
                </a:r>
              </a:p>
              <a:p>
                <a:pPr lvl="1"/>
                <a:r>
                  <a:rPr lang="en-US" dirty="0"/>
                  <a:t>Newtonian or </a:t>
                </a:r>
                <a:r>
                  <a:rPr lang="en-US" b="1" dirty="0"/>
                  <a:t>energy-based</a:t>
                </a:r>
                <a:r>
                  <a:rPr lang="en-US" dirty="0"/>
                  <a:t> velocity parameterization </a:t>
                </a:r>
              </a:p>
              <a:p>
                <a:pPr lvl="1"/>
                <a:r>
                  <a:rPr lang="en-US" dirty="0"/>
                  <a:t>Integrator order: Euler, </a:t>
                </a:r>
                <a:r>
                  <a:rPr lang="en-US" b="1" dirty="0"/>
                  <a:t>trapezoidal</a:t>
                </a:r>
                <a:r>
                  <a:rPr lang="en-US" dirty="0"/>
                  <a:t>, Simpson, RK4 (WIP)</a:t>
                </a:r>
              </a:p>
              <a:p>
                <a:r>
                  <a:rPr lang="en-US" dirty="0"/>
                  <a:t>Vectorized, explicit or implicit (direct collocation)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149FA1B-D423-4E01-9242-EC7C85E73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360585" cy="5287250"/>
              </a:xfrm>
              <a:blipFill>
                <a:blip r:embed="rId2"/>
                <a:stretch>
                  <a:fillRect l="-2048" t="-1961" r="-1365" b="-3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1F36F-A8A5-4DA8-8315-BE1B807B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4B1F8-0E99-4A8D-8F8B-12B74FC27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FB793-2871-4E6B-A811-5B243697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38295-201E-48D2-AA55-452C4B15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Dynamics Engine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8492D7D-D9D8-4D96-B9A0-24AEC7F81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9" t="7085" r="4485" b="20909"/>
          <a:stretch/>
        </p:blipFill>
        <p:spPr bwMode="auto">
          <a:xfrm>
            <a:off x="5729468" y="1563297"/>
            <a:ext cx="6405198" cy="386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BEE32-5291-44D0-A35E-C4DE42704B35}"/>
              </a:ext>
            </a:extLst>
          </p:cNvPr>
          <p:cNvSpPr txBox="1"/>
          <p:nvPr/>
        </p:nvSpPr>
        <p:spPr>
          <a:xfrm>
            <a:off x="5722866" y="916966"/>
            <a:ext cx="569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Minimum-Altitude-Loss Trajectory for Cessna 152</a:t>
            </a:r>
          </a:p>
          <a:p>
            <a:r>
              <a:rPr lang="en-US" b="1" u="sng" dirty="0"/>
              <a:t>With Engine INOP on </a:t>
            </a:r>
            <a:r>
              <a:rPr lang="en-US" b="1" u="sng" dirty="0" err="1"/>
              <a:t>Climbout</a:t>
            </a:r>
            <a:r>
              <a:rPr lang="en-US" b="1" u="sng" dirty="0"/>
              <a:t>, Downwind Approach</a:t>
            </a:r>
          </a:p>
        </p:txBody>
      </p:sp>
    </p:spTree>
    <p:extLst>
      <p:ext uri="{BB962C8B-B14F-4D97-AF65-F5344CB8AC3E}">
        <p14:creationId xmlns:p14="http://schemas.microsoft.com/office/powerpoint/2010/main" val="4058741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3A0435-2661-44FC-ACF2-2B6572D50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Next, we demonstrate optimization through one of the many plug-and-play analysis tools included with </a:t>
            </a:r>
            <a:r>
              <a:rPr lang="en-US" dirty="0" err="1"/>
              <a:t>AeroSandbox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Vortex Lattice Method aerodynamics flow solver.</a:t>
            </a:r>
          </a:p>
          <a:p>
            <a:pPr lvl="1"/>
            <a:r>
              <a:rPr lang="en-US" dirty="0"/>
              <a:t>Combined with differentiable meshing through the </a:t>
            </a:r>
            <a:r>
              <a:rPr lang="en-US" dirty="0" err="1"/>
              <a:t>AeroSandbox</a:t>
            </a:r>
            <a:r>
              <a:rPr lang="en-US" dirty="0"/>
              <a:t> geometry stack.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6AA09-2E8B-41C4-A6C4-F5E7BCF6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DC463-0746-465B-9495-45C59C69A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9C6B8-6C75-48AD-B22E-8A939E92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179E2D-3363-4AD6-91CA-C75CE1CB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Aerodynamic Shape Optimization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654F00-83E9-4A9A-8CAC-A0273F60A67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173788" y="1429212"/>
            <a:ext cx="5649912" cy="427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37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3A0435-2661-44FC-ACF2-2B6572D50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Minimum-induced-drag wing planform, under typical assumptions detailed in paper: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Known solution (elliptical wing), so we can compare optimization results to theory.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76AA09-2E8B-41C4-A6C4-F5E7BCF6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DC463-0746-465B-9495-45C59C69A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9C6B8-6C75-48AD-B22E-8A939E92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179E2D-3363-4AD6-91CA-C75CE1CB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Aerodynamic Shape Optimization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654F00-83E9-4A9A-8CAC-A0273F60A67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173788" y="1429212"/>
            <a:ext cx="5649912" cy="427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FC943-92ED-4D69-9BED-0D9CD664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082" y="2564457"/>
            <a:ext cx="3330993" cy="16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17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513A742-B9A9-477E-9977-F01C9D12D5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4" y="924796"/>
                <a:ext cx="3091648" cy="5287250"/>
              </a:xfrm>
            </p:spPr>
            <p:txBody>
              <a:bodyPr/>
              <a:lstStyle/>
              <a:p>
                <a:r>
                  <a:rPr lang="en-US" dirty="0"/>
                  <a:t>Initial guess:</a:t>
                </a:r>
              </a:p>
              <a:p>
                <a:pPr lvl="1"/>
                <a:r>
                  <a:rPr lang="en-US" dirty="0"/>
                  <a:t>Rectangular wing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=5°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Infeasible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constraints violated)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513A742-B9A9-477E-9977-F01C9D12D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4" y="924796"/>
                <a:ext cx="3091648" cy="5287250"/>
              </a:xfrm>
              <a:blipFill>
                <a:blip r:embed="rId4"/>
                <a:stretch>
                  <a:fillRect l="-3550" t="-1961" r="-4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594ED-51EF-4480-AA04-77161518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9AEA9-AD7C-4DAA-8BD9-101672F7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E13A1-7FE2-45FC-9F6F-8903169F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3D4DDA-62DC-4B55-9293-44BF6790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Aerodynamic Shape Optimization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E0497CE-8A1B-44F2-890B-AB904FC68E0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3427" y="-448194"/>
            <a:ext cx="10547131" cy="79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17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13A742-B9A9-477E-9977-F01C9D12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solves in 14 iterations.</a:t>
            </a:r>
          </a:p>
          <a:p>
            <a:r>
              <a:rPr lang="en-US" dirty="0"/>
              <a:t>Optimized result:</a:t>
            </a:r>
          </a:p>
          <a:p>
            <a:pPr lvl="1"/>
            <a:r>
              <a:rPr lang="en-US" dirty="0"/>
              <a:t>Elliptical wing</a:t>
            </a:r>
          </a:p>
          <a:p>
            <a:pPr lvl="1"/>
            <a:r>
              <a:rPr lang="en-US" dirty="0"/>
              <a:t>All constraints</a:t>
            </a:r>
            <a:br>
              <a:rPr lang="en-US" dirty="0"/>
            </a:br>
            <a:r>
              <a:rPr lang="en-US" dirty="0"/>
              <a:t>satisfied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594ED-51EF-4480-AA04-77161518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9AEA9-AD7C-4DAA-8BD9-101672F7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E13A1-7FE2-45FC-9F6F-8903169F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3D4DDA-62DC-4B55-9293-44BF6790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Aerodynamic Shape Optimization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4C331C-0817-450B-9DC9-68B03E4F607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9787" y="-427507"/>
            <a:ext cx="10552355" cy="79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06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13A742-B9A9-477E-9977-F01C9D12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solves in 14 iterations.</a:t>
            </a:r>
          </a:p>
          <a:p>
            <a:r>
              <a:rPr lang="en-US" dirty="0"/>
              <a:t>Optimized result:</a:t>
            </a:r>
          </a:p>
          <a:p>
            <a:pPr lvl="1"/>
            <a:r>
              <a:rPr lang="en-US" dirty="0"/>
              <a:t>Elliptical wing</a:t>
            </a:r>
          </a:p>
          <a:p>
            <a:pPr lvl="1"/>
            <a:r>
              <a:rPr lang="en-US" dirty="0"/>
              <a:t>All constraints</a:t>
            </a:r>
            <a:br>
              <a:rPr lang="en-US" dirty="0"/>
            </a:br>
            <a:r>
              <a:rPr lang="en-US" dirty="0"/>
              <a:t>satisfied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4594ED-51EF-4480-AA04-77161518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9AEA9-AD7C-4DAA-8BD9-101672F7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E13A1-7FE2-45FC-9F6F-8903169F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57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3D4DDA-62DC-4B55-9293-44BF6790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Problem: Aerodynamic Shape Optimization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79D2EE-E6CA-4672-BEA0-27D78B443FA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173788" y="1355055"/>
            <a:ext cx="5649912" cy="44272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EAE86-D1CE-4B21-B030-D8391744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254" y="4336252"/>
            <a:ext cx="2522421" cy="4015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ABBED6-568F-4138-866E-9C9715FEF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201" y="5225518"/>
            <a:ext cx="3684684" cy="6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01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82653-3153-47A9-AE9F-4AA59E2A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2D4AF-D532-4993-9B51-10E3A62A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EF524-2188-4262-AC4A-4E085C688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58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23B8ED-93EA-42EE-825E-4B8415C7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Tools for New Analyses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EA180DC-48C6-4BBE-B632-36301EDF33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8112" y="995363"/>
            <a:ext cx="5956990" cy="851906"/>
          </a:xfrm>
        </p:spPr>
        <p:txBody>
          <a:bodyPr/>
          <a:lstStyle/>
          <a:p>
            <a:r>
              <a:rPr lang="en-US" dirty="0"/>
              <a:t>Differentiable Geometry and Meshing</a:t>
            </a:r>
            <a:br>
              <a:rPr lang="en-US" dirty="0"/>
            </a:br>
            <a:r>
              <a:rPr lang="en-US" dirty="0"/>
              <a:t>(various levels of degenerate geometry)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18F32F-29B6-4B26-89FE-C518C06C85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970" y="1847270"/>
            <a:ext cx="5251139" cy="4509079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9EA80320-27EB-4A86-B798-CDB4990D1284}"/>
              </a:ext>
            </a:extLst>
          </p:cNvPr>
          <p:cNvSpPr txBox="1">
            <a:spLocks/>
          </p:cNvSpPr>
          <p:nvPr/>
        </p:nvSpPr>
        <p:spPr>
          <a:xfrm>
            <a:off x="6250960" y="995363"/>
            <a:ext cx="5774110" cy="8459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u="sng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N-dimensional Splines for</a:t>
            </a:r>
            <a:br>
              <a:rPr lang="en-US"/>
            </a:br>
            <a:r>
              <a:rPr lang="en-US"/>
              <a:t>Structured or Unstructured Datasets</a:t>
            </a:r>
            <a:endParaRPr lang="en-US" dirty="0"/>
          </a:p>
        </p:txBody>
      </p:sp>
      <p:pic>
        <p:nvPicPr>
          <p:cNvPr id="17" name="Content Placeholder 15">
            <a:extLst>
              <a:ext uri="{FF2B5EF4-FFF2-40B4-BE49-F238E27FC236}">
                <a16:creationId xmlns:a16="http://schemas.microsoft.com/office/drawing/2014/main" id="{B24059E2-920F-44F3-B5B5-114FB828F27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5095" y="1847652"/>
            <a:ext cx="4720708" cy="461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370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C68DAA-5494-43CD-A0B9-97900216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70F65-3D49-484E-ADA5-7983541CA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0285-73BF-4CAD-8F2D-A9C165E9E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DC0CB7B-57B4-4A3B-A616-B2630D5F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Composable Discipline-Specific Models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DAA862-5C15-487F-A0C4-66400F7B3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atmosphere, wind speed, and gust models</a:t>
            </a:r>
          </a:p>
        </p:txBody>
      </p:sp>
      <p:pic>
        <p:nvPicPr>
          <p:cNvPr id="13" name="Google Shape;164;p24">
            <a:extLst>
              <a:ext uri="{FF2B5EF4-FFF2-40B4-BE49-F238E27FC236}">
                <a16:creationId xmlns:a16="http://schemas.microsoft.com/office/drawing/2014/main" id="{10EEA433-BD02-4B91-8385-EEC283842F5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4" y="1847651"/>
            <a:ext cx="5878026" cy="440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69;p44">
            <a:extLst>
              <a:ext uri="{FF2B5EF4-FFF2-40B4-BE49-F238E27FC236}">
                <a16:creationId xmlns:a16="http://schemas.microsoft.com/office/drawing/2014/main" id="{48205AAF-C046-4633-BC8E-638737A4C78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1686" y="1649413"/>
            <a:ext cx="4543425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EC029DFF-1333-4BAA-B144-F12063053EF9}"/>
              </a:ext>
            </a:extLst>
          </p:cNvPr>
          <p:cNvSpPr txBox="1">
            <a:spLocks/>
          </p:cNvSpPr>
          <p:nvPr/>
        </p:nvSpPr>
        <p:spPr>
          <a:xfrm>
            <a:off x="636731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u="sng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6-DoF Euler-Bernoulli Beam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1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599C-809E-4815-BD1C-9D950512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do you think we do first?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26277-FA67-4E64-ADEC-56B0946F4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1B49D-9DCB-4662-BB7A-E2BB32BCB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5ABD2-052E-424A-AA51-C2FB1381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702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99A84-7855-4702-9AAB-E4241B59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2FD913-7512-493A-90A1-CA33D4E6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Outputs: Mass/Volume/Power/Cost Budgets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30BE0F-F6C6-479B-8DAF-F1E53543AD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2376" y="730916"/>
            <a:ext cx="8061350" cy="6449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CB9F9B-7944-4626-9985-5EA57ACF468B}"/>
              </a:ext>
            </a:extLst>
          </p:cNvPr>
          <p:cNvSpPr txBox="1"/>
          <p:nvPr/>
        </p:nvSpPr>
        <p:spPr>
          <a:xfrm>
            <a:off x="259388" y="3429000"/>
            <a:ext cx="416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Drawing: Mark Drela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3BDD3BC-6B25-4F10-8058-7F3CECD16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74" y="1307408"/>
            <a:ext cx="5895817" cy="221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15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99A84-7855-4702-9AAB-E4241B59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1DB54-977F-4739-993A-4407667A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B3752-748C-41F4-B419-53E3A15B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61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2FD913-7512-493A-90A1-CA33D4E6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Outputs: Mission Feasibility Maps</a:t>
            </a:r>
          </a:p>
        </p:txBody>
      </p:sp>
      <p:pic>
        <p:nvPicPr>
          <p:cNvPr id="10" name="Picture Placeholder 16">
            <a:extLst>
              <a:ext uri="{FF2B5EF4-FFF2-40B4-BE49-F238E27FC236}">
                <a16:creationId xmlns:a16="http://schemas.microsoft.com/office/drawing/2014/main" id="{76AC71AC-5B4F-4C03-B513-AB0714A5E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2" r="4087"/>
          <a:stretch/>
        </p:blipFill>
        <p:spPr>
          <a:xfrm>
            <a:off x="2284724" y="855587"/>
            <a:ext cx="7620000" cy="60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82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8BC805-79B2-40F6-A3F8-11004759D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444543" cy="5287250"/>
          </a:xfrm>
        </p:spPr>
        <p:txBody>
          <a:bodyPr/>
          <a:lstStyle/>
          <a:p>
            <a:r>
              <a:rPr lang="en-US" dirty="0"/>
              <a:t>Design sensitivities can be calculated and used to inform subsystem-level decisions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Motor efficiency vs. motor mass</a:t>
            </a:r>
          </a:p>
          <a:p>
            <a:pPr lvl="2"/>
            <a:r>
              <a:rPr lang="en-US" dirty="0"/>
              <a:t>Marginal benefit of dollars spent on advanced battery technologies</a:t>
            </a:r>
          </a:p>
          <a:p>
            <a:pPr lvl="2"/>
            <a:r>
              <a:rPr lang="en-US" dirty="0"/>
              <a:t>Identifying active and inactive constraints in requirements</a:t>
            </a:r>
          </a:p>
          <a:p>
            <a:pPr lvl="3"/>
            <a:r>
              <a:rPr lang="en-US" dirty="0"/>
              <a:t>What’s limiting the design?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12397-4FC5-4477-B27B-1ABC93B4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1BA13-AA7D-4428-A10C-57D9E0B3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3DF1D-F950-4F66-B4D3-6364CAE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62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19027A-873C-4E28-B13A-B92BAAAC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Sensitivities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58951E5-A72A-4296-838C-DA75B2AFCD36}"/>
              </a:ext>
            </a:extLst>
          </p:cNvPr>
          <p:cNvGraphicFramePr>
            <a:graphicFrameLocks noGrp="1"/>
          </p:cNvGraphicFramePr>
          <p:nvPr>
            <p:ph idx="4294967295"/>
            <p:extLst/>
          </p:nvPr>
        </p:nvGraphicFramePr>
        <p:xfrm>
          <a:off x="6378575" y="925513"/>
          <a:ext cx="5813263" cy="4348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78455">
                  <a:extLst>
                    <a:ext uri="{9D8B030D-6E8A-4147-A177-3AD203B41FA5}">
                      <a16:colId xmlns:a16="http://schemas.microsoft.com/office/drawing/2014/main" val="8552264"/>
                    </a:ext>
                  </a:extLst>
                </a:gridCol>
                <a:gridCol w="2934808">
                  <a:extLst>
                    <a:ext uri="{9D8B030D-6E8A-4147-A177-3AD203B41FA5}">
                      <a16:colId xmlns:a16="http://schemas.microsoft.com/office/drawing/2014/main" val="324638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Figure of Merit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Estimated Sensitivities of Wingspan as of Aug.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41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0.303 m/kg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41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power draw*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0.0172 m/W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5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0.705 m/N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00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Battery spec.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-0.110 m/(</a:t>
                      </a:r>
                      <a:r>
                        <a:rPr lang="en-US" dirty="0" err="1"/>
                        <a:t>Wh</a:t>
                      </a:r>
                      <a:r>
                        <a:rPr lang="en-US" dirty="0"/>
                        <a:t>/kg)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1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Battery packing fraction**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-0.546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6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 cell efficiency**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-0.984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03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 cell area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18.4 m/(kg/m^2)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210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Propeller COP**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-0.819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9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Motor Efficiency**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-0.773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4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Nighttime Altitude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4.13 m/km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36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BA3C4-817B-43A7-B65F-81920870DC93}"/>
                  </a:ext>
                </a:extLst>
              </p:cNvPr>
              <p:cNvSpPr txBox="1"/>
              <p:nvPr/>
            </p:nvSpPr>
            <p:spPr>
              <a:xfrm>
                <a:off x="1333859" y="2413257"/>
                <a:ext cx="2842846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wingspan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variable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BA3C4-817B-43A7-B65F-81920870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859" y="2413257"/>
                <a:ext cx="2842846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3EEED3F-5305-4117-9106-D3B2F30F43C2}"/>
              </a:ext>
            </a:extLst>
          </p:cNvPr>
          <p:cNvSpPr txBox="1"/>
          <p:nvPr/>
        </p:nvSpPr>
        <p:spPr>
          <a:xfrm>
            <a:off x="6257721" y="5710018"/>
            <a:ext cx="605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Assumed constant over 24 hours</a:t>
            </a:r>
          </a:p>
          <a:p>
            <a:r>
              <a:rPr lang="en-US" sz="1200" dirty="0"/>
              <a:t>** Derivatives </a:t>
            </a:r>
            <a:r>
              <a:rPr lang="en-US" sz="1200" dirty="0" err="1"/>
              <a:t>w.r.t.</a:t>
            </a:r>
            <a:r>
              <a:rPr lang="en-US" sz="1200" dirty="0"/>
              <a:t> percentages are in terms of absolute percentage points (i.e. 25% → 26%), not multiplied percentages</a:t>
            </a:r>
          </a:p>
        </p:txBody>
      </p:sp>
    </p:spTree>
    <p:extLst>
      <p:ext uri="{BB962C8B-B14F-4D97-AF65-F5344CB8AC3E}">
        <p14:creationId xmlns:p14="http://schemas.microsoft.com/office/powerpoint/2010/main" val="69630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947D33-73DC-47B1-97D0-0DB3416AB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6444293" cy="5287250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/>
              <a:t>Engineering time is often (implicitly) part of your objective function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80% of the optimization benefit comes from 20% of the work – 1</a:t>
            </a:r>
            <a:r>
              <a:rPr lang="en-US" baseline="30000" dirty="0"/>
              <a:t>st</a:t>
            </a:r>
            <a:r>
              <a:rPr lang="en-US" dirty="0"/>
              <a:t>-order models go exceptionally far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Identify sensitive models and assumptions, then focus on refining those</a:t>
            </a:r>
            <a:endParaRPr lang="en-US" sz="2800" b="1" u="sng" dirty="0"/>
          </a:p>
          <a:p>
            <a:pPr>
              <a:spcAft>
                <a:spcPts val="300"/>
              </a:spcAft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9133F-D4A9-4413-919D-708EDD03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8B543-23F8-4E4D-97DA-F3690DA1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9C1B7-41DE-4AD4-9739-F530D791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63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24AED9-E01F-4FA2-98C6-B90E215C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Caveats</a:t>
            </a:r>
          </a:p>
        </p:txBody>
      </p:sp>
    </p:spTree>
    <p:extLst>
      <p:ext uri="{BB962C8B-B14F-4D97-AF65-F5344CB8AC3E}">
        <p14:creationId xmlns:p14="http://schemas.microsoft.com/office/powerpoint/2010/main" val="2009601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947D33-73DC-47B1-97D0-0DB3416A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r>
              <a:rPr lang="en-US" b="1" u="sng" dirty="0">
                <a:solidFill>
                  <a:schemeClr val="accent2"/>
                </a:solidFill>
              </a:rPr>
              <a:t>Do not</a:t>
            </a:r>
            <a:r>
              <a:rPr lang="en-US" b="1" dirty="0">
                <a:solidFill>
                  <a:schemeClr val="accent2"/>
                </a:solidFill>
              </a:rPr>
              <a:t> blindly trust an optimizer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An optimizer only solves the problem you give it</a:t>
            </a:r>
          </a:p>
          <a:p>
            <a:pPr lvl="2">
              <a:spcAft>
                <a:spcPts val="300"/>
              </a:spcAft>
            </a:pPr>
            <a:r>
              <a:rPr lang="en-US" sz="1800" dirty="0"/>
              <a:t>Often, we forget “obvious” constraints</a:t>
            </a:r>
          </a:p>
          <a:p>
            <a:pPr lvl="2">
              <a:spcAft>
                <a:spcPts val="300"/>
              </a:spcAft>
            </a:pPr>
            <a:r>
              <a:rPr lang="en-US" sz="1800" dirty="0"/>
              <a:t>Optimizers are adversarial and will exploit any flaw in your model – garbage in, garbage out</a:t>
            </a:r>
          </a:p>
          <a:p>
            <a:pPr lvl="2">
              <a:spcAft>
                <a:spcPts val="300"/>
              </a:spcAft>
            </a:pPr>
            <a:r>
              <a:rPr lang="en-US" sz="1800" dirty="0"/>
              <a:t>Weird answers are almost always the </a:t>
            </a:r>
            <a:r>
              <a:rPr lang="en-US" sz="1800" i="1" dirty="0"/>
              <a:t>right</a:t>
            </a:r>
            <a:r>
              <a:rPr lang="en-US" sz="1800" dirty="0"/>
              <a:t> answer to the </a:t>
            </a:r>
            <a:r>
              <a:rPr lang="en-US" sz="1800" i="1" dirty="0"/>
              <a:t>wrong</a:t>
            </a:r>
            <a:r>
              <a:rPr lang="en-US" sz="1800" dirty="0"/>
              <a:t> problem, not the </a:t>
            </a:r>
            <a:r>
              <a:rPr lang="en-US" sz="1800" i="1" dirty="0"/>
              <a:t>wrong</a:t>
            </a:r>
            <a:r>
              <a:rPr lang="en-US" sz="1800" dirty="0"/>
              <a:t> answer to the </a:t>
            </a:r>
            <a:r>
              <a:rPr lang="en-US" sz="1800" i="1" dirty="0"/>
              <a:t>right</a:t>
            </a:r>
            <a:r>
              <a:rPr lang="en-US" sz="1800" dirty="0"/>
              <a:t> problem.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Without special care, optimized designs are almost always fragile</a:t>
            </a:r>
          </a:p>
          <a:p>
            <a:pPr lvl="2">
              <a:spcAft>
                <a:spcPts val="300"/>
              </a:spcAft>
            </a:pPr>
            <a:r>
              <a:rPr lang="en-US" sz="1800" dirty="0"/>
              <a:t>An optimizer will often naturally drive to the edge of the feasible space</a:t>
            </a:r>
          </a:p>
          <a:p>
            <a:pPr lvl="3">
              <a:spcAft>
                <a:spcPts val="300"/>
              </a:spcAft>
            </a:pPr>
            <a:r>
              <a:rPr lang="en-US" sz="1600" dirty="0"/>
              <a:t>In nature, optima are usually not near extremes</a:t>
            </a:r>
          </a:p>
          <a:p>
            <a:pPr lvl="2">
              <a:spcAft>
                <a:spcPts val="300"/>
              </a:spcAft>
            </a:pPr>
            <a:r>
              <a:rPr lang="en-US" sz="1800" b="1" dirty="0">
                <a:solidFill>
                  <a:schemeClr val="accent2"/>
                </a:solidFill>
              </a:rPr>
              <a:t>Add margin</a:t>
            </a:r>
            <a:r>
              <a:rPr lang="en-US" sz="1800" dirty="0"/>
              <a:t>!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Make sure your optimized designs pass the TLAR (“That looks about right”)</a:t>
            </a:r>
          </a:p>
          <a:p>
            <a:pPr>
              <a:spcAft>
                <a:spcPts val="300"/>
              </a:spcAft>
            </a:pPr>
            <a:r>
              <a:rPr lang="en-US" dirty="0"/>
              <a:t>Optimization is </a:t>
            </a:r>
            <a:r>
              <a:rPr lang="en-US" b="1" dirty="0">
                <a:solidFill>
                  <a:schemeClr val="accent2"/>
                </a:solidFill>
              </a:rPr>
              <a:t>just one tool</a:t>
            </a:r>
            <a:r>
              <a:rPr lang="en-US" dirty="0"/>
              <a:t> in the design toolbox – interpret results.</a:t>
            </a:r>
          </a:p>
          <a:p>
            <a:pPr>
              <a:spcAft>
                <a:spcPts val="300"/>
              </a:spcAft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9133F-D4A9-4413-919D-708EDD03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8B543-23F8-4E4D-97DA-F3690DA1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9C1B7-41DE-4AD4-9739-F530D791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64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24AED9-E01F-4FA2-98C6-B90E215C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Caveats</a:t>
            </a:r>
          </a:p>
        </p:txBody>
      </p:sp>
    </p:spTree>
    <p:extLst>
      <p:ext uri="{BB962C8B-B14F-4D97-AF65-F5344CB8AC3E}">
        <p14:creationId xmlns:p14="http://schemas.microsoft.com/office/powerpoint/2010/main" val="4120103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319D-F79C-48BE-A80B-276D188C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24" y="53498"/>
            <a:ext cx="10515600" cy="1325563"/>
          </a:xfrm>
        </p:spPr>
        <p:txBody>
          <a:bodyPr/>
          <a:lstStyle/>
          <a:p>
            <a:r>
              <a:rPr lang="en-US" dirty="0"/>
              <a:t>Happy Optimizing!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678B6-8A58-4C89-9F41-14A9E596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41694-317F-45E8-A01C-8515968C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CA87F-8AE0-48E0-8D13-B7630489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Google Shape;349;p42">
            <a:extLst>
              <a:ext uri="{FF2B5EF4-FFF2-40B4-BE49-F238E27FC236}">
                <a16:creationId xmlns:a16="http://schemas.microsoft.com/office/drawing/2014/main" id="{D3E0715F-1368-4890-A780-36BCF6BA64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396" y="1175812"/>
            <a:ext cx="9034656" cy="4973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695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6A0DB5-3573-4C77-ACBA-2B4999D99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597577" cy="5287250"/>
          </a:xfrm>
        </p:spPr>
        <p:txBody>
          <a:bodyPr/>
          <a:lstStyle/>
          <a:p>
            <a:r>
              <a:rPr lang="en-US" dirty="0"/>
              <a:t>Usually </a:t>
            </a:r>
            <a:r>
              <a:rPr lang="en-US" b="1" dirty="0">
                <a:solidFill>
                  <a:schemeClr val="accent2"/>
                </a:solidFill>
              </a:rPr>
              <a:t>both</a:t>
            </a:r>
            <a:r>
              <a:rPr lang="en-US" dirty="0"/>
              <a:t>! Why?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To lock down the sizing:</a:t>
            </a:r>
          </a:p>
          <a:p>
            <a:pPr lvl="2"/>
            <a:r>
              <a:rPr lang="en-US" dirty="0"/>
              <a:t>Need to know the configuration!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To choose a configuration:</a:t>
            </a:r>
          </a:p>
          <a:p>
            <a:pPr lvl="2"/>
            <a:r>
              <a:rPr lang="en-US" dirty="0"/>
              <a:t>Need to compare:</a:t>
            </a:r>
          </a:p>
          <a:p>
            <a:pPr lvl="3"/>
            <a:r>
              <a:rPr lang="en-US" dirty="0"/>
              <a:t>Best version of Configuration A</a:t>
            </a:r>
          </a:p>
          <a:p>
            <a:pPr lvl="3"/>
            <a:r>
              <a:rPr lang="en-US" dirty="0"/>
              <a:t>Best version of Configuration B</a:t>
            </a:r>
          </a:p>
          <a:p>
            <a:pPr lvl="2"/>
            <a:r>
              <a:rPr lang="en-US" dirty="0"/>
              <a:t>Need to build design space intuition so we can generate better configurations.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May need to push back on requirements, if no design closes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97AD3-7F0A-4D42-A85B-0E8C7974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0261E-FA50-41C9-B415-757D482C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0567B-EB35-43BC-BD94-A2CE45955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0350A7-3232-4A1C-893C-740DA4B69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Configuration and Sizing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315AFD-65B5-43E5-B4C3-F63565B93EC1}"/>
              </a:ext>
            </a:extLst>
          </p:cNvPr>
          <p:cNvGrpSpPr/>
          <p:nvPr/>
        </p:nvGrpSpPr>
        <p:grpSpPr>
          <a:xfrm>
            <a:off x="5935759" y="1079381"/>
            <a:ext cx="5887358" cy="2864800"/>
            <a:chOff x="5329647" y="673386"/>
            <a:chExt cx="6754948" cy="4518372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CC956A33-B5A4-4BF7-A398-61DE174265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40188637"/>
                </p:ext>
              </p:extLst>
            </p:nvPr>
          </p:nvGraphicFramePr>
          <p:xfrm>
            <a:off x="5329647" y="984068"/>
            <a:ext cx="6754948" cy="42076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8EFA9-003D-476C-967F-6A3CB8D29F8C}"/>
                </a:ext>
              </a:extLst>
            </p:cNvPr>
            <p:cNvSpPr txBox="1"/>
            <p:nvPr/>
          </p:nvSpPr>
          <p:spPr>
            <a:xfrm>
              <a:off x="6046653" y="673386"/>
              <a:ext cx="53209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u="sng" dirty="0"/>
                <a:t>Two Parts of Conceptual Aircraft Design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4E89B1-0C4B-41B6-8876-F921A4233352}"/>
              </a:ext>
            </a:extLst>
          </p:cNvPr>
          <p:cNvGrpSpPr/>
          <p:nvPr/>
        </p:nvGrpSpPr>
        <p:grpSpPr>
          <a:xfrm>
            <a:off x="4945380" y="3535680"/>
            <a:ext cx="3578859" cy="2073662"/>
            <a:chOff x="4945380" y="3535680"/>
            <a:chExt cx="3578859" cy="207366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151285-A855-4A0A-8E85-190BC28CC84E}"/>
                </a:ext>
              </a:extLst>
            </p:cNvPr>
            <p:cNvSpPr/>
            <p:nvPr/>
          </p:nvSpPr>
          <p:spPr>
            <a:xfrm>
              <a:off x="5248274" y="3718371"/>
              <a:ext cx="3275965" cy="1890971"/>
            </a:xfrm>
            <a:custGeom>
              <a:avLst/>
              <a:gdLst>
                <a:gd name="connsiteX0" fmla="*/ 0 w 3362960"/>
                <a:gd name="connsiteY0" fmla="*/ 145669 h 1924692"/>
                <a:gd name="connsiteX1" fmla="*/ 1259840 w 3362960"/>
                <a:gd name="connsiteY1" fmla="*/ 145669 h 1924692"/>
                <a:gd name="connsiteX2" fmla="*/ 2113280 w 3362960"/>
                <a:gd name="connsiteY2" fmla="*/ 1659509 h 1924692"/>
                <a:gd name="connsiteX3" fmla="*/ 3362960 w 3362960"/>
                <a:gd name="connsiteY3" fmla="*/ 1923669 h 1924692"/>
                <a:gd name="connsiteX4" fmla="*/ 3362960 w 3362960"/>
                <a:gd name="connsiteY4" fmla="*/ 1923669 h 1924692"/>
                <a:gd name="connsiteX0" fmla="*/ 0 w 3268980"/>
                <a:gd name="connsiteY0" fmla="*/ 142921 h 1927024"/>
                <a:gd name="connsiteX1" fmla="*/ 1165860 w 3268980"/>
                <a:gd name="connsiteY1" fmla="*/ 148001 h 1927024"/>
                <a:gd name="connsiteX2" fmla="*/ 2019300 w 3268980"/>
                <a:gd name="connsiteY2" fmla="*/ 1661841 h 1927024"/>
                <a:gd name="connsiteX3" fmla="*/ 3268980 w 3268980"/>
                <a:gd name="connsiteY3" fmla="*/ 1926001 h 1927024"/>
                <a:gd name="connsiteX4" fmla="*/ 3268980 w 3268980"/>
                <a:gd name="connsiteY4" fmla="*/ 1926001 h 1927024"/>
                <a:gd name="connsiteX0" fmla="*/ 0 w 3271520"/>
                <a:gd name="connsiteY0" fmla="*/ 151279 h 1920142"/>
                <a:gd name="connsiteX1" fmla="*/ 1168400 w 3271520"/>
                <a:gd name="connsiteY1" fmla="*/ 141119 h 1920142"/>
                <a:gd name="connsiteX2" fmla="*/ 2021840 w 3271520"/>
                <a:gd name="connsiteY2" fmla="*/ 1654959 h 1920142"/>
                <a:gd name="connsiteX3" fmla="*/ 3271520 w 3271520"/>
                <a:gd name="connsiteY3" fmla="*/ 1919119 h 1920142"/>
                <a:gd name="connsiteX4" fmla="*/ 3271520 w 3271520"/>
                <a:gd name="connsiteY4" fmla="*/ 1919119 h 1920142"/>
                <a:gd name="connsiteX0" fmla="*/ 0 w 3271520"/>
                <a:gd name="connsiteY0" fmla="*/ 115618 h 1884481"/>
                <a:gd name="connsiteX1" fmla="*/ 1168400 w 3271520"/>
                <a:gd name="connsiteY1" fmla="*/ 105458 h 1884481"/>
                <a:gd name="connsiteX2" fmla="*/ 2021840 w 3271520"/>
                <a:gd name="connsiteY2" fmla="*/ 1619298 h 1884481"/>
                <a:gd name="connsiteX3" fmla="*/ 3271520 w 3271520"/>
                <a:gd name="connsiteY3" fmla="*/ 1883458 h 1884481"/>
                <a:gd name="connsiteX4" fmla="*/ 3271520 w 3271520"/>
                <a:gd name="connsiteY4" fmla="*/ 1883458 h 1884481"/>
                <a:gd name="connsiteX0" fmla="*/ 0 w 3271520"/>
                <a:gd name="connsiteY0" fmla="*/ 120429 h 1889292"/>
                <a:gd name="connsiteX1" fmla="*/ 1168400 w 3271520"/>
                <a:gd name="connsiteY1" fmla="*/ 110269 h 1889292"/>
                <a:gd name="connsiteX2" fmla="*/ 2021840 w 3271520"/>
                <a:gd name="connsiteY2" fmla="*/ 1624109 h 1889292"/>
                <a:gd name="connsiteX3" fmla="*/ 3271520 w 3271520"/>
                <a:gd name="connsiteY3" fmla="*/ 1888269 h 1889292"/>
                <a:gd name="connsiteX4" fmla="*/ 3271520 w 3271520"/>
                <a:gd name="connsiteY4" fmla="*/ 1888269 h 1889292"/>
                <a:gd name="connsiteX0" fmla="*/ 0 w 3274060"/>
                <a:gd name="connsiteY0" fmla="*/ 117028 h 1890971"/>
                <a:gd name="connsiteX1" fmla="*/ 1170940 w 3274060"/>
                <a:gd name="connsiteY1" fmla="*/ 111948 h 1890971"/>
                <a:gd name="connsiteX2" fmla="*/ 2024380 w 3274060"/>
                <a:gd name="connsiteY2" fmla="*/ 1625788 h 1890971"/>
                <a:gd name="connsiteX3" fmla="*/ 3274060 w 3274060"/>
                <a:gd name="connsiteY3" fmla="*/ 1889948 h 1890971"/>
                <a:gd name="connsiteX4" fmla="*/ 3274060 w 3274060"/>
                <a:gd name="connsiteY4" fmla="*/ 1889948 h 1890971"/>
                <a:gd name="connsiteX0" fmla="*/ 0 w 3274060"/>
                <a:gd name="connsiteY0" fmla="*/ 118301 h 1890339"/>
                <a:gd name="connsiteX1" fmla="*/ 1170940 w 3274060"/>
                <a:gd name="connsiteY1" fmla="*/ 111316 h 1890339"/>
                <a:gd name="connsiteX2" fmla="*/ 2024380 w 3274060"/>
                <a:gd name="connsiteY2" fmla="*/ 1625156 h 1890339"/>
                <a:gd name="connsiteX3" fmla="*/ 3274060 w 3274060"/>
                <a:gd name="connsiteY3" fmla="*/ 1889316 h 1890339"/>
                <a:gd name="connsiteX4" fmla="*/ 3274060 w 3274060"/>
                <a:gd name="connsiteY4" fmla="*/ 1889316 h 1890339"/>
                <a:gd name="connsiteX0" fmla="*/ 0 w 3275965"/>
                <a:gd name="connsiteY0" fmla="*/ 117028 h 1890971"/>
                <a:gd name="connsiteX1" fmla="*/ 1172845 w 3275965"/>
                <a:gd name="connsiteY1" fmla="*/ 111948 h 1890971"/>
                <a:gd name="connsiteX2" fmla="*/ 2026285 w 3275965"/>
                <a:gd name="connsiteY2" fmla="*/ 1625788 h 1890971"/>
                <a:gd name="connsiteX3" fmla="*/ 3275965 w 3275965"/>
                <a:gd name="connsiteY3" fmla="*/ 1889948 h 1890971"/>
                <a:gd name="connsiteX4" fmla="*/ 3275965 w 3275965"/>
                <a:gd name="connsiteY4" fmla="*/ 1889948 h 1890971"/>
                <a:gd name="connsiteX0" fmla="*/ 0 w 3275965"/>
                <a:gd name="connsiteY0" fmla="*/ 117028 h 1890971"/>
                <a:gd name="connsiteX1" fmla="*/ 1172845 w 3275965"/>
                <a:gd name="connsiteY1" fmla="*/ 111948 h 1890971"/>
                <a:gd name="connsiteX2" fmla="*/ 2026285 w 3275965"/>
                <a:gd name="connsiteY2" fmla="*/ 1625788 h 1890971"/>
                <a:gd name="connsiteX3" fmla="*/ 3275965 w 3275965"/>
                <a:gd name="connsiteY3" fmla="*/ 1889948 h 1890971"/>
                <a:gd name="connsiteX4" fmla="*/ 3275965 w 3275965"/>
                <a:gd name="connsiteY4" fmla="*/ 1889948 h 189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65" h="1890971">
                  <a:moveTo>
                    <a:pt x="0" y="117028"/>
                  </a:moveTo>
                  <a:cubicBezTo>
                    <a:pt x="490008" y="110254"/>
                    <a:pt x="835131" y="-139512"/>
                    <a:pt x="1172845" y="111948"/>
                  </a:cubicBezTo>
                  <a:cubicBezTo>
                    <a:pt x="1510559" y="363408"/>
                    <a:pt x="1675765" y="1329455"/>
                    <a:pt x="2026285" y="1625788"/>
                  </a:cubicBezTo>
                  <a:cubicBezTo>
                    <a:pt x="2376805" y="1922121"/>
                    <a:pt x="3275965" y="1889948"/>
                    <a:pt x="3275965" y="1889948"/>
                  </a:cubicBezTo>
                  <a:lnTo>
                    <a:pt x="3275965" y="1889948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ECF5030D-146C-46A8-BA14-B400E1F8CC9D}"/>
                </a:ext>
              </a:extLst>
            </p:cNvPr>
            <p:cNvSpPr/>
            <p:nvPr/>
          </p:nvSpPr>
          <p:spPr>
            <a:xfrm>
              <a:off x="4945380" y="3535680"/>
              <a:ext cx="159945" cy="591381"/>
            </a:xfrm>
            <a:prstGeom prst="rightBrace">
              <a:avLst>
                <a:gd name="adj1" fmla="val 123922"/>
                <a:gd name="adj2" fmla="val 50859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983204-8CE5-4630-A1A0-7A12EBF4FE89}"/>
              </a:ext>
            </a:extLst>
          </p:cNvPr>
          <p:cNvSpPr/>
          <p:nvPr/>
        </p:nvSpPr>
        <p:spPr>
          <a:xfrm>
            <a:off x="8656873" y="4812218"/>
            <a:ext cx="2686613" cy="1538835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Example: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Aluminum or carbon fiber fuselage?</a:t>
            </a:r>
          </a:p>
        </p:txBody>
      </p:sp>
    </p:spTree>
    <p:extLst>
      <p:ext uri="{BB962C8B-B14F-4D97-AF65-F5344CB8AC3E}">
        <p14:creationId xmlns:p14="http://schemas.microsoft.com/office/powerpoint/2010/main" val="134842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E54C92-507A-45EF-B1F2-44F8709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893D4-10D0-489F-B4AB-43CEB5956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A6642-1263-4EA5-87EF-83035E85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521298-E8E6-472E-8D4B-A40A9E796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Creativity, design space intuition, pattern recognition</a:t>
            </a:r>
          </a:p>
          <a:p>
            <a:r>
              <a:rPr lang="en-US" dirty="0"/>
              <a:t>Driven by a person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EE7C6C-14F9-49E4-B5D5-1C28B54D97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Modeling, calculation</a:t>
            </a:r>
          </a:p>
          <a:p>
            <a:r>
              <a:rPr lang="en-US" dirty="0"/>
              <a:t>Often driven by a computer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020FE3-E84E-4488-A005-AAF6DB6B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Configuration and Sizing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9157CB-47E8-412B-ADC2-C4D279A5BD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1B28A6-AD55-4E9A-904B-93C810483F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Sizing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BCE3BB-E42B-4B21-877E-A5ED4F62D0A7}"/>
              </a:ext>
            </a:extLst>
          </p:cNvPr>
          <p:cNvCxnSpPr/>
          <p:nvPr/>
        </p:nvCxnSpPr>
        <p:spPr>
          <a:xfrm flipV="1">
            <a:off x="3082291" y="2994660"/>
            <a:ext cx="0" cy="868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2143EC-6E36-4AE8-9605-99D1AD312FCF}"/>
              </a:ext>
            </a:extLst>
          </p:cNvPr>
          <p:cNvCxnSpPr/>
          <p:nvPr/>
        </p:nvCxnSpPr>
        <p:spPr>
          <a:xfrm flipV="1">
            <a:off x="9109711" y="2994660"/>
            <a:ext cx="0" cy="868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56F3FA-D716-49E8-A207-90CB565D5D10}"/>
              </a:ext>
            </a:extLst>
          </p:cNvPr>
          <p:cNvSpPr/>
          <p:nvPr/>
        </p:nvSpPr>
        <p:spPr>
          <a:xfrm>
            <a:off x="838201" y="4062933"/>
            <a:ext cx="4488180" cy="2060257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Comes with experience!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This is the point of taking 16.82/821, Unified Flight Competition, design teams!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499D04-E9BC-4621-9301-B03F44115A61}"/>
              </a:ext>
            </a:extLst>
          </p:cNvPr>
          <p:cNvSpPr/>
          <p:nvPr/>
        </p:nvSpPr>
        <p:spPr>
          <a:xfrm>
            <a:off x="6865621" y="4062933"/>
            <a:ext cx="4488180" cy="2060257"/>
          </a:xfrm>
          <a:prstGeom prst="roundRect">
            <a:avLst/>
          </a:prstGeom>
          <a:solidFill>
            <a:schemeClr val="tx2">
              <a:alpha val="83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Easier to teach, and today’s focus!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E0A95-0FB8-4992-9D42-E8C66173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10/6/2022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21F0F-B04D-455C-B19F-7F37ADCD8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A08D4-114C-4AD6-BE62-AAC66CEAA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375B5C-7A1A-401F-B8DB-FF7017B839B6}"/>
              </a:ext>
            </a:extLst>
          </p:cNvPr>
          <p:cNvGrpSpPr/>
          <p:nvPr/>
        </p:nvGrpSpPr>
        <p:grpSpPr>
          <a:xfrm>
            <a:off x="2969571" y="1646147"/>
            <a:ext cx="5556858" cy="3477875"/>
            <a:chOff x="5921829" y="1122567"/>
            <a:chExt cx="5556858" cy="34778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C797D6-1CC0-4C27-BD4D-5C08EB4FDB71}"/>
                </a:ext>
              </a:extLst>
            </p:cNvPr>
            <p:cNvSpPr txBox="1"/>
            <p:nvPr/>
          </p:nvSpPr>
          <p:spPr>
            <a:xfrm>
              <a:off x="5947954" y="1122567"/>
              <a:ext cx="5530733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</a:rPr>
                <a:t>“To [others], our process of aircraft sizing seems backwards. Most people would assume that we draw a new aircraft design and then determine how far it goes. </a:t>
              </a:r>
            </a:p>
            <a:p>
              <a:endParaRPr lang="en-US" sz="2000" i="1" dirty="0">
                <a:solidFill>
                  <a:schemeClr val="bg1"/>
                </a:solidFill>
              </a:endParaRPr>
            </a:p>
            <a:p>
              <a:r>
                <a:rPr lang="en-US" sz="2000" i="1" dirty="0">
                  <a:solidFill>
                    <a:schemeClr val="bg1"/>
                  </a:solidFill>
                </a:rPr>
                <a:t>We do it the other way around. We know how far it goes – </a:t>
              </a:r>
              <a:r>
                <a:rPr lang="en-US" sz="2000" b="1" i="1" dirty="0">
                  <a:solidFill>
                    <a:schemeClr val="bg1"/>
                  </a:solidFill>
                </a:rPr>
                <a:t>it goes as far as the requirements say it goes</a:t>
              </a:r>
              <a:r>
                <a:rPr lang="en-US" sz="2000" i="1" dirty="0">
                  <a:solidFill>
                    <a:schemeClr val="bg1"/>
                  </a:solidFill>
                </a:rPr>
                <a:t>. What we do not know… is how big to draw it.”</a:t>
              </a:r>
              <a:br>
                <a:rPr lang="en-US" sz="2000" i="1" dirty="0">
                  <a:solidFill>
                    <a:schemeClr val="bg1"/>
                  </a:solidFill>
                </a:rPr>
              </a:br>
              <a:endParaRPr lang="en-US" sz="2000" i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000" i="1" dirty="0">
                  <a:solidFill>
                    <a:schemeClr val="bg1"/>
                  </a:solidFill>
                </a:rPr>
                <a:t>- </a:t>
              </a:r>
              <a:r>
                <a:rPr lang="en-US" sz="2000" dirty="0">
                  <a:solidFill>
                    <a:schemeClr val="bg1"/>
                  </a:solidFill>
                </a:rPr>
                <a:t>Dan Raymer</a:t>
              </a:r>
              <a:r>
                <a:rPr lang="en-US" sz="2000" i="1" dirty="0">
                  <a:solidFill>
                    <a:schemeClr val="bg1"/>
                  </a:solidFill>
                </a:rPr>
                <a:t>, Aircraft Design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BFF298-C5FB-4074-A224-C53361B767E2}"/>
                </a:ext>
              </a:extLst>
            </p:cNvPr>
            <p:cNvCxnSpPr>
              <a:cxnSpLocks/>
            </p:cNvCxnSpPr>
            <p:nvPr/>
          </p:nvCxnSpPr>
          <p:spPr>
            <a:xfrm>
              <a:off x="5921829" y="1193075"/>
              <a:ext cx="0" cy="267353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6">
            <a:extLst>
              <a:ext uri="{FF2B5EF4-FFF2-40B4-BE49-F238E27FC236}">
                <a16:creationId xmlns:a16="http://schemas.microsoft.com/office/drawing/2014/main" id="{6E12E927-B8DE-4631-9412-CCF73D2DD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5" y="854548"/>
            <a:ext cx="11339453" cy="491886"/>
          </a:xfrm>
        </p:spPr>
        <p:txBody>
          <a:bodyPr/>
          <a:lstStyle/>
          <a:p>
            <a:r>
              <a:rPr lang="en-US" dirty="0"/>
              <a:t>An Overview of Sizing</a:t>
            </a:r>
          </a:p>
        </p:txBody>
      </p:sp>
    </p:spTree>
    <p:extLst>
      <p:ext uri="{BB962C8B-B14F-4D97-AF65-F5344CB8AC3E}">
        <p14:creationId xmlns:p14="http://schemas.microsoft.com/office/powerpoint/2010/main" val="3076301760"/>
      </p:ext>
    </p:extLst>
  </p:cSld>
  <p:clrMapOvr>
    <a:masterClrMapping/>
  </p:clrMapOvr>
</p:sld>
</file>

<file path=ppt/theme/theme1.xml><?xml version="1.0" encoding="utf-8"?>
<a:theme xmlns:a="http://schemas.openxmlformats.org/drawingml/2006/main" name="Headers">
  <a:themeElements>
    <a:clrScheme name="Metropolis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4086C0"/>
      </a:accent1>
      <a:accent2>
        <a:srgbClr val="D5802B"/>
      </a:accent2>
      <a:accent3>
        <a:srgbClr val="ADBF41"/>
      </a:accent3>
      <a:accent4>
        <a:srgbClr val="F7B615"/>
      </a:accent4>
      <a:accent5>
        <a:srgbClr val="44BC9F"/>
      </a:accent5>
      <a:accent6>
        <a:srgbClr val="BB5045"/>
      </a:accent6>
      <a:hlink>
        <a:srgbClr val="198CFF"/>
      </a:hlink>
      <a:folHlink>
        <a:srgbClr val="6F8CA9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8" id="{8C178B8B-F36E-4FEB-8BEC-7D210780D9CF}" vid="{2D31696D-FDC9-449B-A7F3-BED5E92087E4}"/>
    </a:ext>
  </a:extLst>
</a:theme>
</file>

<file path=ppt/theme/theme2.xml><?xml version="1.0" encoding="utf-8"?>
<a:theme xmlns:a="http://schemas.openxmlformats.org/drawingml/2006/main" name="Body">
  <a:themeElements>
    <a:clrScheme name="Metropolis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4086C0"/>
      </a:accent1>
      <a:accent2>
        <a:srgbClr val="D5802B"/>
      </a:accent2>
      <a:accent3>
        <a:srgbClr val="ADBF41"/>
      </a:accent3>
      <a:accent4>
        <a:srgbClr val="F7B615"/>
      </a:accent4>
      <a:accent5>
        <a:srgbClr val="44BC9F"/>
      </a:accent5>
      <a:accent6>
        <a:srgbClr val="BB5045"/>
      </a:accent6>
      <a:hlink>
        <a:srgbClr val="198CFF"/>
      </a:hlink>
      <a:folHlink>
        <a:srgbClr val="6F8CA9"/>
      </a:folHlink>
    </a:clrScheme>
    <a:fontScheme name="Fira Sans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8C178B8B-F36E-4FEB-8BEC-7D210780D9CF}" vid="{19F649EA-A405-4642-8668-5141D2E034A2}"/>
    </a:ext>
  </a:extLst>
</a:theme>
</file>

<file path=ppt/theme/theme3.xml><?xml version="1.0" encoding="utf-8"?>
<a:theme xmlns:a="http://schemas.openxmlformats.org/drawingml/2006/main" name="Emphasis">
  <a:themeElements>
    <a:clrScheme name="Metropolis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4086C0"/>
      </a:accent1>
      <a:accent2>
        <a:srgbClr val="D5802B"/>
      </a:accent2>
      <a:accent3>
        <a:srgbClr val="ADBF41"/>
      </a:accent3>
      <a:accent4>
        <a:srgbClr val="F7B615"/>
      </a:accent4>
      <a:accent5>
        <a:srgbClr val="44BC9F"/>
      </a:accent5>
      <a:accent6>
        <a:srgbClr val="BB5045"/>
      </a:accent6>
      <a:hlink>
        <a:srgbClr val="198CFF"/>
      </a:hlink>
      <a:folHlink>
        <a:srgbClr val="6F8CA9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8C178B8B-F36E-4FEB-8BEC-7D210780D9CF}" vid="{D342755B-34AF-4B9D-83E7-EFB6C99E775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Peter's Grad School Template</Template>
  <TotalTime>1858</TotalTime>
  <Words>6776</Words>
  <Application>Microsoft Office PowerPoint</Application>
  <PresentationFormat>Widescreen</PresentationFormat>
  <Paragraphs>1144</Paragraphs>
  <Slides>65</Slides>
  <Notes>31</Notes>
  <HiddenSlides>17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Consolas</vt:lpstr>
      <vt:lpstr>Fira Code Retina</vt:lpstr>
      <vt:lpstr>Fira Sans Light</vt:lpstr>
      <vt:lpstr>Wingdings</vt:lpstr>
      <vt:lpstr>Headers</vt:lpstr>
      <vt:lpstr>Body</vt:lpstr>
      <vt:lpstr>Emphasis</vt:lpstr>
      <vt:lpstr>Aircraft Sizing and Design Optimization</vt:lpstr>
      <vt:lpstr>The Aircraft Design Process</vt:lpstr>
      <vt:lpstr>The Two Sides of Conceptual Design</vt:lpstr>
      <vt:lpstr>The Two Sides of Conceptual Design</vt:lpstr>
      <vt:lpstr>The Two Sides of Conceptual Design</vt:lpstr>
      <vt:lpstr>Which one do you think we do first?</vt:lpstr>
      <vt:lpstr>Iterative Configuration and Sizing</vt:lpstr>
      <vt:lpstr>Learning Configuration and Sizing</vt:lpstr>
      <vt:lpstr>An Overview of Sizing</vt:lpstr>
      <vt:lpstr>Concepts: Design Closure</vt:lpstr>
      <vt:lpstr>Closure is Not Enough</vt:lpstr>
      <vt:lpstr>Concepts: Margin</vt:lpstr>
      <vt:lpstr>How Much Margin?</vt:lpstr>
      <vt:lpstr>How Much Margin?</vt:lpstr>
      <vt:lpstr>Why Optimize?</vt:lpstr>
      <vt:lpstr>Why Optimize?</vt:lpstr>
      <vt:lpstr>Combined Vehicle and Mission Optimization</vt:lpstr>
      <vt:lpstr>So we can just plug this into an optimizer and hit the button?</vt:lpstr>
      <vt:lpstr>Key Challenges in Aircraft Design Optimization</vt:lpstr>
      <vt:lpstr>Coupled Problems: Why is aircraft design so coupled?</vt:lpstr>
      <vt:lpstr>Coupled Problems: The Closure Problem</vt:lpstr>
      <vt:lpstr>Coupled Problems: Approaches</vt:lpstr>
      <vt:lpstr>Coupled Problems: Approaches</vt:lpstr>
      <vt:lpstr>Coupled Problems: Is SAND worth it?</vt:lpstr>
      <vt:lpstr>High Dimensionality: Why is aircraft design so high-dimensional?</vt:lpstr>
      <vt:lpstr>High Dimensionality: Implications for Optimization</vt:lpstr>
      <vt:lpstr>High Dimensionality: Gradient-Based Bottlenecks</vt:lpstr>
      <vt:lpstr>Large-Scale Optimization</vt:lpstr>
      <vt:lpstr>New Optimization Strategies: How does AD work</vt:lpstr>
      <vt:lpstr>New Optimization Strategies: How does AD work</vt:lpstr>
      <vt:lpstr>Large Scale Optimization</vt:lpstr>
      <vt:lpstr>Optimizing in Time-Dependent Problems</vt:lpstr>
      <vt:lpstr>Backup: Convexity</vt:lpstr>
      <vt:lpstr>AeroSandbox</vt:lpstr>
      <vt:lpstr>Framework Overview</vt:lpstr>
      <vt:lpstr>Framework Overview</vt:lpstr>
      <vt:lpstr>Framework Details</vt:lpstr>
      <vt:lpstr>Framework Features</vt:lpstr>
      <vt:lpstr>Automatic Differentiation (AD)</vt:lpstr>
      <vt:lpstr>Numerics Stack</vt:lpstr>
      <vt:lpstr>AeroSandbox Syntax</vt:lpstr>
      <vt:lpstr>Solving Example Aircraft Design Problems  with AeroSandbox</vt:lpstr>
      <vt:lpstr>Robustness: Simple Wing &amp; Simple Airplane</vt:lpstr>
      <vt:lpstr>Robustness: Simple Wing &amp; Simple Airplane</vt:lpstr>
      <vt:lpstr>MIT Firefly: Design Problem</vt:lpstr>
      <vt:lpstr>MIT Firefly: MDO Model</vt:lpstr>
      <vt:lpstr>Configuration Overview</vt:lpstr>
      <vt:lpstr>Example: The Firefly Design Problem</vt:lpstr>
      <vt:lpstr>3D Aerodynamics Methods</vt:lpstr>
      <vt:lpstr>3D Aerodynamics Methods</vt:lpstr>
      <vt:lpstr>Flight Dynamics Engine</vt:lpstr>
      <vt:lpstr>Flight Dynamics Engine</vt:lpstr>
      <vt:lpstr>Example Problem: Aerodynamic Shape Optimization</vt:lpstr>
      <vt:lpstr>Example Problem: Aerodynamic Shape Optimization</vt:lpstr>
      <vt:lpstr>Example Problem: Aerodynamic Shape Optimization</vt:lpstr>
      <vt:lpstr>Example Problem: Aerodynamic Shape Optimization</vt:lpstr>
      <vt:lpstr>Example Problem: Aerodynamic Shape Optimization</vt:lpstr>
      <vt:lpstr>Development Tools for New Analyses</vt:lpstr>
      <vt:lpstr>Other Composable Discipline-Specific Models</vt:lpstr>
      <vt:lpstr>Example Outputs: Mass/Volume/Power/Cost Budgets</vt:lpstr>
      <vt:lpstr>Example Outputs: Mission Feasibility Maps</vt:lpstr>
      <vt:lpstr>Design Sensitivities</vt:lpstr>
      <vt:lpstr>Optimization Caveats</vt:lpstr>
      <vt:lpstr>Optimization Caveats</vt:lpstr>
      <vt:lpstr>Happy Optimizing!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Aircraft Sizing and Design Optimization</dc:title>
  <dc:creator>Peter Sharpe</dc:creator>
  <cp:lastModifiedBy>Peter Sharpe</cp:lastModifiedBy>
  <cp:revision>282</cp:revision>
  <dcterms:created xsi:type="dcterms:W3CDTF">2022-09-17T19:34:06Z</dcterms:created>
  <dcterms:modified xsi:type="dcterms:W3CDTF">2022-10-06T17:09:17Z</dcterms:modified>
</cp:coreProperties>
</file>